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85" r:id="rId2"/>
    <p:sldId id="288" r:id="rId3"/>
    <p:sldId id="289" r:id="rId4"/>
    <p:sldId id="290" r:id="rId5"/>
    <p:sldId id="292" r:id="rId6"/>
    <p:sldId id="293" r:id="rId7"/>
    <p:sldId id="291"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52"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 id="328" r:id="rId44"/>
    <p:sldId id="329" r:id="rId45"/>
    <p:sldId id="330" r:id="rId46"/>
    <p:sldId id="331" r:id="rId47"/>
    <p:sldId id="332" r:id="rId48"/>
    <p:sldId id="333" r:id="rId49"/>
    <p:sldId id="334" r:id="rId50"/>
    <p:sldId id="335" r:id="rId51"/>
    <p:sldId id="336" r:id="rId52"/>
    <p:sldId id="337" r:id="rId53"/>
    <p:sldId id="338" r:id="rId54"/>
    <p:sldId id="339" r:id="rId55"/>
    <p:sldId id="340" r:id="rId56"/>
    <p:sldId id="341" r:id="rId57"/>
    <p:sldId id="342" r:id="rId58"/>
    <p:sldId id="343" r:id="rId59"/>
    <p:sldId id="345" r:id="rId60"/>
    <p:sldId id="344" r:id="rId61"/>
    <p:sldId id="346" r:id="rId62"/>
    <p:sldId id="347" r:id="rId63"/>
    <p:sldId id="348" r:id="rId64"/>
    <p:sldId id="349" r:id="rId65"/>
    <p:sldId id="353"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FCE6D1-B951-4AB7-BCC8-27E19A8D9BB6}" v="1" dt="2025-04-23T20:18:01.9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26" autoAdjust="0"/>
    <p:restoredTop sz="97075" autoAdjust="0"/>
  </p:normalViewPr>
  <p:slideViewPr>
    <p:cSldViewPr snapToGrid="0">
      <p:cViewPr varScale="1">
        <p:scale>
          <a:sx n="130" d="100"/>
          <a:sy n="130" d="100"/>
        </p:scale>
        <p:origin x="864"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Roberts" userId="e0059705ecceb3f3" providerId="LiveId" clId="{43FCE6D1-B951-4AB7-BCC8-27E19A8D9BB6}"/>
    <pc:docChg chg="undo custSel addSld delSld modSld">
      <pc:chgData name="Scott Roberts" userId="e0059705ecceb3f3" providerId="LiveId" clId="{43FCE6D1-B951-4AB7-BCC8-27E19A8D9BB6}" dt="2025-04-23T20:20:05.707" v="35" actId="20577"/>
      <pc:docMkLst>
        <pc:docMk/>
      </pc:docMkLst>
      <pc:sldChg chg="del">
        <pc:chgData name="Scott Roberts" userId="e0059705ecceb3f3" providerId="LiveId" clId="{43FCE6D1-B951-4AB7-BCC8-27E19A8D9BB6}" dt="2025-04-23T20:16:14.512" v="0" actId="47"/>
        <pc:sldMkLst>
          <pc:docMk/>
          <pc:sldMk cId="3618364558" sldId="256"/>
        </pc:sldMkLst>
      </pc:sldChg>
      <pc:sldChg chg="del">
        <pc:chgData name="Scott Roberts" userId="e0059705ecceb3f3" providerId="LiveId" clId="{43FCE6D1-B951-4AB7-BCC8-27E19A8D9BB6}" dt="2025-04-23T20:16:14.512" v="0" actId="47"/>
        <pc:sldMkLst>
          <pc:docMk/>
          <pc:sldMk cId="1956468746" sldId="257"/>
        </pc:sldMkLst>
      </pc:sldChg>
      <pc:sldChg chg="del">
        <pc:chgData name="Scott Roberts" userId="e0059705ecceb3f3" providerId="LiveId" clId="{43FCE6D1-B951-4AB7-BCC8-27E19A8D9BB6}" dt="2025-04-23T20:16:14.512" v="0" actId="47"/>
        <pc:sldMkLst>
          <pc:docMk/>
          <pc:sldMk cId="1215700623" sldId="258"/>
        </pc:sldMkLst>
      </pc:sldChg>
      <pc:sldChg chg="del">
        <pc:chgData name="Scott Roberts" userId="e0059705ecceb3f3" providerId="LiveId" clId="{43FCE6D1-B951-4AB7-BCC8-27E19A8D9BB6}" dt="2025-04-23T20:16:14.512" v="0" actId="47"/>
        <pc:sldMkLst>
          <pc:docMk/>
          <pc:sldMk cId="3364767643" sldId="259"/>
        </pc:sldMkLst>
      </pc:sldChg>
      <pc:sldChg chg="del">
        <pc:chgData name="Scott Roberts" userId="e0059705ecceb3f3" providerId="LiveId" clId="{43FCE6D1-B951-4AB7-BCC8-27E19A8D9BB6}" dt="2025-04-23T20:16:14.512" v="0" actId="47"/>
        <pc:sldMkLst>
          <pc:docMk/>
          <pc:sldMk cId="2027883640" sldId="262"/>
        </pc:sldMkLst>
      </pc:sldChg>
      <pc:sldChg chg="del">
        <pc:chgData name="Scott Roberts" userId="e0059705ecceb3f3" providerId="LiveId" clId="{43FCE6D1-B951-4AB7-BCC8-27E19A8D9BB6}" dt="2025-04-23T20:16:14.512" v="0" actId="47"/>
        <pc:sldMkLst>
          <pc:docMk/>
          <pc:sldMk cId="2184359811" sldId="270"/>
        </pc:sldMkLst>
      </pc:sldChg>
      <pc:sldChg chg="del">
        <pc:chgData name="Scott Roberts" userId="e0059705ecceb3f3" providerId="LiveId" clId="{43FCE6D1-B951-4AB7-BCC8-27E19A8D9BB6}" dt="2025-04-23T20:16:14.512" v="0" actId="47"/>
        <pc:sldMkLst>
          <pc:docMk/>
          <pc:sldMk cId="1971750198" sldId="271"/>
        </pc:sldMkLst>
      </pc:sldChg>
      <pc:sldChg chg="del">
        <pc:chgData name="Scott Roberts" userId="e0059705ecceb3f3" providerId="LiveId" clId="{43FCE6D1-B951-4AB7-BCC8-27E19A8D9BB6}" dt="2025-04-23T20:16:14.512" v="0" actId="47"/>
        <pc:sldMkLst>
          <pc:docMk/>
          <pc:sldMk cId="3922390036" sldId="272"/>
        </pc:sldMkLst>
      </pc:sldChg>
      <pc:sldChg chg="del">
        <pc:chgData name="Scott Roberts" userId="e0059705ecceb3f3" providerId="LiveId" clId="{43FCE6D1-B951-4AB7-BCC8-27E19A8D9BB6}" dt="2025-04-23T20:16:14.512" v="0" actId="47"/>
        <pc:sldMkLst>
          <pc:docMk/>
          <pc:sldMk cId="1601261651" sldId="273"/>
        </pc:sldMkLst>
      </pc:sldChg>
      <pc:sldChg chg="del">
        <pc:chgData name="Scott Roberts" userId="e0059705ecceb3f3" providerId="LiveId" clId="{43FCE6D1-B951-4AB7-BCC8-27E19A8D9BB6}" dt="2025-04-23T20:16:14.512" v="0" actId="47"/>
        <pc:sldMkLst>
          <pc:docMk/>
          <pc:sldMk cId="440348129" sldId="274"/>
        </pc:sldMkLst>
      </pc:sldChg>
      <pc:sldChg chg="del">
        <pc:chgData name="Scott Roberts" userId="e0059705ecceb3f3" providerId="LiveId" clId="{43FCE6D1-B951-4AB7-BCC8-27E19A8D9BB6}" dt="2025-04-23T20:16:14.512" v="0" actId="47"/>
        <pc:sldMkLst>
          <pc:docMk/>
          <pc:sldMk cId="3799164712" sldId="276"/>
        </pc:sldMkLst>
      </pc:sldChg>
      <pc:sldChg chg="del">
        <pc:chgData name="Scott Roberts" userId="e0059705ecceb3f3" providerId="LiveId" clId="{43FCE6D1-B951-4AB7-BCC8-27E19A8D9BB6}" dt="2025-04-23T20:16:14.512" v="0" actId="47"/>
        <pc:sldMkLst>
          <pc:docMk/>
          <pc:sldMk cId="1097136370" sldId="277"/>
        </pc:sldMkLst>
      </pc:sldChg>
      <pc:sldChg chg="del">
        <pc:chgData name="Scott Roberts" userId="e0059705ecceb3f3" providerId="LiveId" clId="{43FCE6D1-B951-4AB7-BCC8-27E19A8D9BB6}" dt="2025-04-23T20:16:14.512" v="0" actId="47"/>
        <pc:sldMkLst>
          <pc:docMk/>
          <pc:sldMk cId="544952052" sldId="279"/>
        </pc:sldMkLst>
      </pc:sldChg>
      <pc:sldChg chg="del">
        <pc:chgData name="Scott Roberts" userId="e0059705ecceb3f3" providerId="LiveId" clId="{43FCE6D1-B951-4AB7-BCC8-27E19A8D9BB6}" dt="2025-04-23T20:16:14.512" v="0" actId="47"/>
        <pc:sldMkLst>
          <pc:docMk/>
          <pc:sldMk cId="3057759541" sldId="280"/>
        </pc:sldMkLst>
      </pc:sldChg>
      <pc:sldChg chg="del">
        <pc:chgData name="Scott Roberts" userId="e0059705ecceb3f3" providerId="LiveId" clId="{43FCE6D1-B951-4AB7-BCC8-27E19A8D9BB6}" dt="2025-04-23T20:16:14.512" v="0" actId="47"/>
        <pc:sldMkLst>
          <pc:docMk/>
          <pc:sldMk cId="1796531365" sldId="281"/>
        </pc:sldMkLst>
      </pc:sldChg>
      <pc:sldChg chg="del">
        <pc:chgData name="Scott Roberts" userId="e0059705ecceb3f3" providerId="LiveId" clId="{43FCE6D1-B951-4AB7-BCC8-27E19A8D9BB6}" dt="2025-04-23T20:16:14.512" v="0" actId="47"/>
        <pc:sldMkLst>
          <pc:docMk/>
          <pc:sldMk cId="2387196348" sldId="282"/>
        </pc:sldMkLst>
      </pc:sldChg>
      <pc:sldChg chg="del">
        <pc:chgData name="Scott Roberts" userId="e0059705ecceb3f3" providerId="LiveId" clId="{43FCE6D1-B951-4AB7-BCC8-27E19A8D9BB6}" dt="2025-04-23T20:16:14.512" v="0" actId="47"/>
        <pc:sldMkLst>
          <pc:docMk/>
          <pc:sldMk cId="4251026411" sldId="284"/>
        </pc:sldMkLst>
      </pc:sldChg>
      <pc:sldChg chg="del">
        <pc:chgData name="Scott Roberts" userId="e0059705ecceb3f3" providerId="LiveId" clId="{43FCE6D1-B951-4AB7-BCC8-27E19A8D9BB6}" dt="2025-04-23T20:16:14.512" v="0" actId="47"/>
        <pc:sldMkLst>
          <pc:docMk/>
          <pc:sldMk cId="4256130430" sldId="286"/>
        </pc:sldMkLst>
      </pc:sldChg>
      <pc:sldChg chg="del">
        <pc:chgData name="Scott Roberts" userId="e0059705ecceb3f3" providerId="LiveId" clId="{43FCE6D1-B951-4AB7-BCC8-27E19A8D9BB6}" dt="2025-04-23T20:16:14.512" v="0" actId="47"/>
        <pc:sldMkLst>
          <pc:docMk/>
          <pc:sldMk cId="1493437655" sldId="287"/>
        </pc:sldMkLst>
      </pc:sldChg>
      <pc:sldChg chg="modSp mod">
        <pc:chgData name="Scott Roberts" userId="e0059705ecceb3f3" providerId="LiveId" clId="{43FCE6D1-B951-4AB7-BCC8-27E19A8D9BB6}" dt="2025-04-23T20:19:02.900" v="11" actId="20577"/>
        <pc:sldMkLst>
          <pc:docMk/>
          <pc:sldMk cId="3647401796" sldId="347"/>
        </pc:sldMkLst>
        <pc:spChg chg="mod">
          <ac:chgData name="Scott Roberts" userId="e0059705ecceb3f3" providerId="LiveId" clId="{43FCE6D1-B951-4AB7-BCC8-27E19A8D9BB6}" dt="2025-04-23T20:19:02.900" v="11" actId="20577"/>
          <ac:spMkLst>
            <pc:docMk/>
            <pc:sldMk cId="3647401796" sldId="347"/>
            <ac:spMk id="4" creationId="{682CBB4A-7615-6A15-C518-63068B985682}"/>
          </ac:spMkLst>
        </pc:spChg>
      </pc:sldChg>
      <pc:sldChg chg="del">
        <pc:chgData name="Scott Roberts" userId="e0059705ecceb3f3" providerId="LiveId" clId="{43FCE6D1-B951-4AB7-BCC8-27E19A8D9BB6}" dt="2025-04-23T20:16:14.512" v="0" actId="47"/>
        <pc:sldMkLst>
          <pc:docMk/>
          <pc:sldMk cId="3079648124" sldId="350"/>
        </pc:sldMkLst>
      </pc:sldChg>
      <pc:sldChg chg="del">
        <pc:chgData name="Scott Roberts" userId="e0059705ecceb3f3" providerId="LiveId" clId="{43FCE6D1-B951-4AB7-BCC8-27E19A8D9BB6}" dt="2025-04-23T20:16:14.512" v="0" actId="47"/>
        <pc:sldMkLst>
          <pc:docMk/>
          <pc:sldMk cId="3949550023" sldId="351"/>
        </pc:sldMkLst>
      </pc:sldChg>
      <pc:sldChg chg="modSp add mod">
        <pc:chgData name="Scott Roberts" userId="e0059705ecceb3f3" providerId="LiveId" clId="{43FCE6D1-B951-4AB7-BCC8-27E19A8D9BB6}" dt="2025-04-23T20:20:05.707" v="35" actId="20577"/>
        <pc:sldMkLst>
          <pc:docMk/>
          <pc:sldMk cId="772162218" sldId="353"/>
        </pc:sldMkLst>
        <pc:spChg chg="mod">
          <ac:chgData name="Scott Roberts" userId="e0059705ecceb3f3" providerId="LiveId" clId="{43FCE6D1-B951-4AB7-BCC8-27E19A8D9BB6}" dt="2025-04-23T20:20:05.707" v="35" actId="20577"/>
          <ac:spMkLst>
            <pc:docMk/>
            <pc:sldMk cId="772162218" sldId="353"/>
            <ac:spMk id="4" creationId="{77D77BC8-E605-D223-12C0-59F05D23CDEE}"/>
          </ac:spMkLst>
        </pc:spChg>
      </pc:sldChg>
      <pc:sldChg chg="new del">
        <pc:chgData name="Scott Roberts" userId="e0059705ecceb3f3" providerId="LiveId" clId="{43FCE6D1-B951-4AB7-BCC8-27E19A8D9BB6}" dt="2025-04-23T20:18:00.050" v="2" actId="680"/>
        <pc:sldMkLst>
          <pc:docMk/>
          <pc:sldMk cId="1248257554" sldId="353"/>
        </pc:sldMkLst>
      </pc:sldChg>
      <pc:sldChg chg="del">
        <pc:chgData name="Scott Roberts" userId="e0059705ecceb3f3" providerId="LiveId" clId="{43FCE6D1-B951-4AB7-BCC8-27E19A8D9BB6}" dt="2025-04-23T20:16:14.512" v="0" actId="47"/>
        <pc:sldMkLst>
          <pc:docMk/>
          <pc:sldMk cId="2949022346" sldId="353"/>
        </pc:sldMkLst>
      </pc:sldChg>
      <pc:sldChg chg="del">
        <pc:chgData name="Scott Roberts" userId="e0059705ecceb3f3" providerId="LiveId" clId="{43FCE6D1-B951-4AB7-BCC8-27E19A8D9BB6}" dt="2025-04-23T20:16:14.512" v="0" actId="47"/>
        <pc:sldMkLst>
          <pc:docMk/>
          <pc:sldMk cId="175821939" sldId="354"/>
        </pc:sldMkLst>
      </pc:sldChg>
      <pc:sldChg chg="del">
        <pc:chgData name="Scott Roberts" userId="e0059705ecceb3f3" providerId="LiveId" clId="{43FCE6D1-B951-4AB7-BCC8-27E19A8D9BB6}" dt="2025-04-23T20:16:14.512" v="0" actId="47"/>
        <pc:sldMkLst>
          <pc:docMk/>
          <pc:sldMk cId="1902041823" sldId="355"/>
        </pc:sldMkLst>
      </pc:sldChg>
      <pc:sldChg chg="del">
        <pc:chgData name="Scott Roberts" userId="e0059705ecceb3f3" providerId="LiveId" clId="{43FCE6D1-B951-4AB7-BCC8-27E19A8D9BB6}" dt="2025-04-23T20:16:14.512" v="0" actId="47"/>
        <pc:sldMkLst>
          <pc:docMk/>
          <pc:sldMk cId="2752049696" sldId="356"/>
        </pc:sldMkLst>
      </pc:sldChg>
      <pc:sldChg chg="del">
        <pc:chgData name="Scott Roberts" userId="e0059705ecceb3f3" providerId="LiveId" clId="{43FCE6D1-B951-4AB7-BCC8-27E19A8D9BB6}" dt="2025-04-23T20:16:14.512" v="0" actId="47"/>
        <pc:sldMkLst>
          <pc:docMk/>
          <pc:sldMk cId="1321568833" sldId="3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91C16-E50A-407C-BAF0-C03FAE420417}" type="datetimeFigureOut">
              <a:rPr lang="en-US" smtClean="0"/>
              <a:t>4/23/2025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444BC-E887-49BB-9EA4-C414FBE2E2A1}" type="slidenum">
              <a:rPr lang="en-US" smtClean="0"/>
              <a:t>‹#›</a:t>
            </a:fld>
            <a:endParaRPr lang="en-US"/>
          </a:p>
        </p:txBody>
      </p:sp>
    </p:spTree>
    <p:extLst>
      <p:ext uri="{BB962C8B-B14F-4D97-AF65-F5344CB8AC3E}">
        <p14:creationId xmlns:p14="http://schemas.microsoft.com/office/powerpoint/2010/main" val="255200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FD2F-86AA-7792-500D-1CD9F359E6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A651EA-2587-4676-2D68-690F4EFF3D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9FAB1A-AB71-9F5E-7520-775EF4A97868}"/>
              </a:ext>
            </a:extLst>
          </p:cNvPr>
          <p:cNvSpPr>
            <a:spLocks noGrp="1"/>
          </p:cNvSpPr>
          <p:nvPr>
            <p:ph type="dt" sz="half" idx="10"/>
          </p:nvPr>
        </p:nvSpPr>
        <p:spPr/>
        <p:txBody>
          <a:bodyPr/>
          <a:lstStyle/>
          <a:p>
            <a:fld id="{CC3CC6F0-A3CA-4685-BB99-82473C57BF40}" type="datetimeFigureOut">
              <a:rPr lang="en-US" smtClean="0"/>
              <a:t>4/23/2025</a:t>
            </a:fld>
            <a:endParaRPr lang="en-US"/>
          </a:p>
        </p:txBody>
      </p:sp>
      <p:sp>
        <p:nvSpPr>
          <p:cNvPr id="5" name="Footer Placeholder 4">
            <a:extLst>
              <a:ext uri="{FF2B5EF4-FFF2-40B4-BE49-F238E27FC236}">
                <a16:creationId xmlns:a16="http://schemas.microsoft.com/office/drawing/2014/main" id="{73A4EDE6-DE74-20D6-3914-14F078FC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309989-7975-5662-9AF2-E7594DF18ABC}"/>
              </a:ext>
            </a:extLst>
          </p:cNvPr>
          <p:cNvSpPr>
            <a:spLocks noGrp="1"/>
          </p:cNvSpPr>
          <p:nvPr>
            <p:ph type="sldNum" sz="quarter" idx="12"/>
          </p:nvPr>
        </p:nvSpPr>
        <p:spPr/>
        <p:txBody>
          <a:bodyPr/>
          <a:lstStyle/>
          <a:p>
            <a:fld id="{AA7909ED-7E0B-45E5-9071-B1E3D0F46CCA}" type="slidenum">
              <a:rPr lang="en-US" smtClean="0"/>
              <a:t>‹#›</a:t>
            </a:fld>
            <a:endParaRPr lang="en-US"/>
          </a:p>
        </p:txBody>
      </p:sp>
    </p:spTree>
    <p:extLst>
      <p:ext uri="{BB962C8B-B14F-4D97-AF65-F5344CB8AC3E}">
        <p14:creationId xmlns:p14="http://schemas.microsoft.com/office/powerpoint/2010/main" val="4102608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69BBB-EF04-43E9-39BF-22974F2022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5CB5FB-FCE2-53D0-20D6-C0BA700582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E1A5E0-6E6D-260E-AC5D-AB8DD4D87D86}"/>
              </a:ext>
            </a:extLst>
          </p:cNvPr>
          <p:cNvSpPr>
            <a:spLocks noGrp="1"/>
          </p:cNvSpPr>
          <p:nvPr>
            <p:ph type="dt" sz="half" idx="10"/>
          </p:nvPr>
        </p:nvSpPr>
        <p:spPr/>
        <p:txBody>
          <a:bodyPr/>
          <a:lstStyle/>
          <a:p>
            <a:fld id="{CC3CC6F0-A3CA-4685-BB99-82473C57BF40}" type="datetimeFigureOut">
              <a:rPr lang="en-US" smtClean="0"/>
              <a:t>4/23/2025</a:t>
            </a:fld>
            <a:endParaRPr lang="en-US"/>
          </a:p>
        </p:txBody>
      </p:sp>
      <p:sp>
        <p:nvSpPr>
          <p:cNvPr id="5" name="Footer Placeholder 4">
            <a:extLst>
              <a:ext uri="{FF2B5EF4-FFF2-40B4-BE49-F238E27FC236}">
                <a16:creationId xmlns:a16="http://schemas.microsoft.com/office/drawing/2014/main" id="{179F4B29-C326-36EC-D9DD-4B74223E7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EEFF31-3AD3-9069-908F-18E497E9E067}"/>
              </a:ext>
            </a:extLst>
          </p:cNvPr>
          <p:cNvSpPr>
            <a:spLocks noGrp="1"/>
          </p:cNvSpPr>
          <p:nvPr>
            <p:ph type="sldNum" sz="quarter" idx="12"/>
          </p:nvPr>
        </p:nvSpPr>
        <p:spPr/>
        <p:txBody>
          <a:bodyPr/>
          <a:lstStyle/>
          <a:p>
            <a:fld id="{AA7909ED-7E0B-45E5-9071-B1E3D0F46CCA}" type="slidenum">
              <a:rPr lang="en-US" smtClean="0"/>
              <a:t>‹#›</a:t>
            </a:fld>
            <a:endParaRPr lang="en-US"/>
          </a:p>
        </p:txBody>
      </p:sp>
    </p:spTree>
    <p:extLst>
      <p:ext uri="{BB962C8B-B14F-4D97-AF65-F5344CB8AC3E}">
        <p14:creationId xmlns:p14="http://schemas.microsoft.com/office/powerpoint/2010/main" val="2623080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6AA709-9E37-31C0-04C5-BCA378EE93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003FB0-A59B-6F48-2AB6-D6136E5113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57421-2FFD-B929-D905-D00EC98B849D}"/>
              </a:ext>
            </a:extLst>
          </p:cNvPr>
          <p:cNvSpPr>
            <a:spLocks noGrp="1"/>
          </p:cNvSpPr>
          <p:nvPr>
            <p:ph type="dt" sz="half" idx="10"/>
          </p:nvPr>
        </p:nvSpPr>
        <p:spPr/>
        <p:txBody>
          <a:bodyPr/>
          <a:lstStyle/>
          <a:p>
            <a:fld id="{CC3CC6F0-A3CA-4685-BB99-82473C57BF40}" type="datetimeFigureOut">
              <a:rPr lang="en-US" smtClean="0"/>
              <a:t>4/23/2025</a:t>
            </a:fld>
            <a:endParaRPr lang="en-US"/>
          </a:p>
        </p:txBody>
      </p:sp>
      <p:sp>
        <p:nvSpPr>
          <p:cNvPr id="5" name="Footer Placeholder 4">
            <a:extLst>
              <a:ext uri="{FF2B5EF4-FFF2-40B4-BE49-F238E27FC236}">
                <a16:creationId xmlns:a16="http://schemas.microsoft.com/office/drawing/2014/main" id="{5C543E9E-7B33-549C-3481-02C9B3C43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8529EB-E5A9-7214-F054-6F827F6218BF}"/>
              </a:ext>
            </a:extLst>
          </p:cNvPr>
          <p:cNvSpPr>
            <a:spLocks noGrp="1"/>
          </p:cNvSpPr>
          <p:nvPr>
            <p:ph type="sldNum" sz="quarter" idx="12"/>
          </p:nvPr>
        </p:nvSpPr>
        <p:spPr/>
        <p:txBody>
          <a:bodyPr/>
          <a:lstStyle/>
          <a:p>
            <a:fld id="{AA7909ED-7E0B-45E5-9071-B1E3D0F46CCA}" type="slidenum">
              <a:rPr lang="en-US" smtClean="0"/>
              <a:t>‹#›</a:t>
            </a:fld>
            <a:endParaRPr lang="en-US"/>
          </a:p>
        </p:txBody>
      </p:sp>
    </p:spTree>
    <p:extLst>
      <p:ext uri="{BB962C8B-B14F-4D97-AF65-F5344CB8AC3E}">
        <p14:creationId xmlns:p14="http://schemas.microsoft.com/office/powerpoint/2010/main" val="124684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6009B-EE20-3414-70B9-C3EB4D8CA9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53D6E0-5D1C-7A30-6E36-D23D030011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156E78-3A5C-71FE-B8FA-873158672ADC}"/>
              </a:ext>
            </a:extLst>
          </p:cNvPr>
          <p:cNvSpPr>
            <a:spLocks noGrp="1"/>
          </p:cNvSpPr>
          <p:nvPr>
            <p:ph type="dt" sz="half" idx="10"/>
          </p:nvPr>
        </p:nvSpPr>
        <p:spPr/>
        <p:txBody>
          <a:bodyPr/>
          <a:lstStyle/>
          <a:p>
            <a:fld id="{CC3CC6F0-A3CA-4685-BB99-82473C57BF40}" type="datetimeFigureOut">
              <a:rPr lang="en-US" smtClean="0"/>
              <a:t>4/23/2025</a:t>
            </a:fld>
            <a:endParaRPr lang="en-US"/>
          </a:p>
        </p:txBody>
      </p:sp>
      <p:sp>
        <p:nvSpPr>
          <p:cNvPr id="5" name="Footer Placeholder 4">
            <a:extLst>
              <a:ext uri="{FF2B5EF4-FFF2-40B4-BE49-F238E27FC236}">
                <a16:creationId xmlns:a16="http://schemas.microsoft.com/office/drawing/2014/main" id="{D6C1E461-9305-8443-5BB8-25C84FFA7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A586AD-AFE7-D78D-EB70-D8BF9DC3DA44}"/>
              </a:ext>
            </a:extLst>
          </p:cNvPr>
          <p:cNvSpPr>
            <a:spLocks noGrp="1"/>
          </p:cNvSpPr>
          <p:nvPr>
            <p:ph type="sldNum" sz="quarter" idx="12"/>
          </p:nvPr>
        </p:nvSpPr>
        <p:spPr/>
        <p:txBody>
          <a:bodyPr/>
          <a:lstStyle/>
          <a:p>
            <a:fld id="{AA7909ED-7E0B-45E5-9071-B1E3D0F46CCA}" type="slidenum">
              <a:rPr lang="en-US" smtClean="0"/>
              <a:t>‹#›</a:t>
            </a:fld>
            <a:endParaRPr lang="en-US"/>
          </a:p>
        </p:txBody>
      </p:sp>
    </p:spTree>
    <p:extLst>
      <p:ext uri="{BB962C8B-B14F-4D97-AF65-F5344CB8AC3E}">
        <p14:creationId xmlns:p14="http://schemas.microsoft.com/office/powerpoint/2010/main" val="82151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0B5D1-F3FE-6D43-C10B-1F420E2B5D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F718CF-FEA5-47B1-FD39-CF6FDD0668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C83F6E-ACFE-616B-8DBB-486324C1E663}"/>
              </a:ext>
            </a:extLst>
          </p:cNvPr>
          <p:cNvSpPr>
            <a:spLocks noGrp="1"/>
          </p:cNvSpPr>
          <p:nvPr>
            <p:ph type="dt" sz="half" idx="10"/>
          </p:nvPr>
        </p:nvSpPr>
        <p:spPr/>
        <p:txBody>
          <a:bodyPr/>
          <a:lstStyle/>
          <a:p>
            <a:fld id="{CC3CC6F0-A3CA-4685-BB99-82473C57BF40}" type="datetimeFigureOut">
              <a:rPr lang="en-US" smtClean="0"/>
              <a:t>4/23/2025</a:t>
            </a:fld>
            <a:endParaRPr lang="en-US"/>
          </a:p>
        </p:txBody>
      </p:sp>
      <p:sp>
        <p:nvSpPr>
          <p:cNvPr id="5" name="Footer Placeholder 4">
            <a:extLst>
              <a:ext uri="{FF2B5EF4-FFF2-40B4-BE49-F238E27FC236}">
                <a16:creationId xmlns:a16="http://schemas.microsoft.com/office/drawing/2014/main" id="{9EBEBF42-9A21-BDC0-27B3-7920A018C4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6920B0-3161-CA90-6C8B-0FE4723BF99C}"/>
              </a:ext>
            </a:extLst>
          </p:cNvPr>
          <p:cNvSpPr>
            <a:spLocks noGrp="1"/>
          </p:cNvSpPr>
          <p:nvPr>
            <p:ph type="sldNum" sz="quarter" idx="12"/>
          </p:nvPr>
        </p:nvSpPr>
        <p:spPr/>
        <p:txBody>
          <a:bodyPr/>
          <a:lstStyle/>
          <a:p>
            <a:fld id="{AA7909ED-7E0B-45E5-9071-B1E3D0F46CCA}" type="slidenum">
              <a:rPr lang="en-US" smtClean="0"/>
              <a:t>‹#›</a:t>
            </a:fld>
            <a:endParaRPr lang="en-US"/>
          </a:p>
        </p:txBody>
      </p:sp>
    </p:spTree>
    <p:extLst>
      <p:ext uri="{BB962C8B-B14F-4D97-AF65-F5344CB8AC3E}">
        <p14:creationId xmlns:p14="http://schemas.microsoft.com/office/powerpoint/2010/main" val="70094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30C0C-AD92-CE5C-9235-895C72366B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1FC8EC-8AA1-8A01-F7E7-D851761C68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78E199-5F8C-4581-B955-E18F458AB8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3F9528-E98F-D408-64C4-4012265BADA3}"/>
              </a:ext>
            </a:extLst>
          </p:cNvPr>
          <p:cNvSpPr>
            <a:spLocks noGrp="1"/>
          </p:cNvSpPr>
          <p:nvPr>
            <p:ph type="dt" sz="half" idx="10"/>
          </p:nvPr>
        </p:nvSpPr>
        <p:spPr/>
        <p:txBody>
          <a:bodyPr/>
          <a:lstStyle/>
          <a:p>
            <a:fld id="{CC3CC6F0-A3CA-4685-BB99-82473C57BF40}" type="datetimeFigureOut">
              <a:rPr lang="en-US" smtClean="0"/>
              <a:t>4/23/2025</a:t>
            </a:fld>
            <a:endParaRPr lang="en-US"/>
          </a:p>
        </p:txBody>
      </p:sp>
      <p:sp>
        <p:nvSpPr>
          <p:cNvPr id="6" name="Footer Placeholder 5">
            <a:extLst>
              <a:ext uri="{FF2B5EF4-FFF2-40B4-BE49-F238E27FC236}">
                <a16:creationId xmlns:a16="http://schemas.microsoft.com/office/drawing/2014/main" id="{9A34E5DF-FFA7-6165-F7CB-7BCF9E949F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2DDA95-DE7D-4390-30E3-06E50B2E17B4}"/>
              </a:ext>
            </a:extLst>
          </p:cNvPr>
          <p:cNvSpPr>
            <a:spLocks noGrp="1"/>
          </p:cNvSpPr>
          <p:nvPr>
            <p:ph type="sldNum" sz="quarter" idx="12"/>
          </p:nvPr>
        </p:nvSpPr>
        <p:spPr/>
        <p:txBody>
          <a:bodyPr/>
          <a:lstStyle/>
          <a:p>
            <a:fld id="{AA7909ED-7E0B-45E5-9071-B1E3D0F46CCA}" type="slidenum">
              <a:rPr lang="en-US" smtClean="0"/>
              <a:t>‹#›</a:t>
            </a:fld>
            <a:endParaRPr lang="en-US"/>
          </a:p>
        </p:txBody>
      </p:sp>
    </p:spTree>
    <p:extLst>
      <p:ext uri="{BB962C8B-B14F-4D97-AF65-F5344CB8AC3E}">
        <p14:creationId xmlns:p14="http://schemas.microsoft.com/office/powerpoint/2010/main" val="55405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48174-8F01-FC7C-B77E-54DEF0F800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0C6A26-15DD-D253-D263-E7AD65ED90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C98BB1-BB43-B76E-D141-50C9BC468A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5B2E78-2403-C74B-0551-0DEFBA7354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0787CF-49DC-9FEB-D900-9764B7000E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B83323-6E21-D44D-F7BF-61F44E3BD99E}"/>
              </a:ext>
            </a:extLst>
          </p:cNvPr>
          <p:cNvSpPr>
            <a:spLocks noGrp="1"/>
          </p:cNvSpPr>
          <p:nvPr>
            <p:ph type="dt" sz="half" idx="10"/>
          </p:nvPr>
        </p:nvSpPr>
        <p:spPr/>
        <p:txBody>
          <a:bodyPr/>
          <a:lstStyle/>
          <a:p>
            <a:fld id="{CC3CC6F0-A3CA-4685-BB99-82473C57BF40}" type="datetimeFigureOut">
              <a:rPr lang="en-US" smtClean="0"/>
              <a:t>4/23/2025</a:t>
            </a:fld>
            <a:endParaRPr lang="en-US"/>
          </a:p>
        </p:txBody>
      </p:sp>
      <p:sp>
        <p:nvSpPr>
          <p:cNvPr id="8" name="Footer Placeholder 7">
            <a:extLst>
              <a:ext uri="{FF2B5EF4-FFF2-40B4-BE49-F238E27FC236}">
                <a16:creationId xmlns:a16="http://schemas.microsoft.com/office/drawing/2014/main" id="{577DC291-DFEB-5798-8E52-C24D79413A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2E2376-80A0-887D-5F15-43350DE70EDA}"/>
              </a:ext>
            </a:extLst>
          </p:cNvPr>
          <p:cNvSpPr>
            <a:spLocks noGrp="1"/>
          </p:cNvSpPr>
          <p:nvPr>
            <p:ph type="sldNum" sz="quarter" idx="12"/>
          </p:nvPr>
        </p:nvSpPr>
        <p:spPr/>
        <p:txBody>
          <a:bodyPr/>
          <a:lstStyle/>
          <a:p>
            <a:fld id="{AA7909ED-7E0B-45E5-9071-B1E3D0F46CCA}" type="slidenum">
              <a:rPr lang="en-US" smtClean="0"/>
              <a:t>‹#›</a:t>
            </a:fld>
            <a:endParaRPr lang="en-US"/>
          </a:p>
        </p:txBody>
      </p:sp>
    </p:spTree>
    <p:extLst>
      <p:ext uri="{BB962C8B-B14F-4D97-AF65-F5344CB8AC3E}">
        <p14:creationId xmlns:p14="http://schemas.microsoft.com/office/powerpoint/2010/main" val="1805916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273E2-4372-2126-38CC-8241616BC4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5DB68F-F6F2-1EFF-66C8-D89CB147FAC6}"/>
              </a:ext>
            </a:extLst>
          </p:cNvPr>
          <p:cNvSpPr>
            <a:spLocks noGrp="1"/>
          </p:cNvSpPr>
          <p:nvPr>
            <p:ph type="dt" sz="half" idx="10"/>
          </p:nvPr>
        </p:nvSpPr>
        <p:spPr/>
        <p:txBody>
          <a:bodyPr/>
          <a:lstStyle/>
          <a:p>
            <a:fld id="{CC3CC6F0-A3CA-4685-BB99-82473C57BF40}" type="datetimeFigureOut">
              <a:rPr lang="en-US" smtClean="0"/>
              <a:t>4/23/2025</a:t>
            </a:fld>
            <a:endParaRPr lang="en-US"/>
          </a:p>
        </p:txBody>
      </p:sp>
      <p:sp>
        <p:nvSpPr>
          <p:cNvPr id="4" name="Footer Placeholder 3">
            <a:extLst>
              <a:ext uri="{FF2B5EF4-FFF2-40B4-BE49-F238E27FC236}">
                <a16:creationId xmlns:a16="http://schemas.microsoft.com/office/drawing/2014/main" id="{C961D7C8-5C2B-AD99-0F0C-CE3198E6B3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613F5C-EAC8-616D-3FA6-B5631B1E51F4}"/>
              </a:ext>
            </a:extLst>
          </p:cNvPr>
          <p:cNvSpPr>
            <a:spLocks noGrp="1"/>
          </p:cNvSpPr>
          <p:nvPr>
            <p:ph type="sldNum" sz="quarter" idx="12"/>
          </p:nvPr>
        </p:nvSpPr>
        <p:spPr/>
        <p:txBody>
          <a:bodyPr/>
          <a:lstStyle/>
          <a:p>
            <a:fld id="{AA7909ED-7E0B-45E5-9071-B1E3D0F46CCA}" type="slidenum">
              <a:rPr lang="en-US" smtClean="0"/>
              <a:t>‹#›</a:t>
            </a:fld>
            <a:endParaRPr lang="en-US"/>
          </a:p>
        </p:txBody>
      </p:sp>
    </p:spTree>
    <p:extLst>
      <p:ext uri="{BB962C8B-B14F-4D97-AF65-F5344CB8AC3E}">
        <p14:creationId xmlns:p14="http://schemas.microsoft.com/office/powerpoint/2010/main" val="223312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38CBFB-F60C-BC4C-1003-337588170777}"/>
              </a:ext>
            </a:extLst>
          </p:cNvPr>
          <p:cNvSpPr>
            <a:spLocks noGrp="1"/>
          </p:cNvSpPr>
          <p:nvPr>
            <p:ph type="dt" sz="half" idx="10"/>
          </p:nvPr>
        </p:nvSpPr>
        <p:spPr/>
        <p:txBody>
          <a:bodyPr/>
          <a:lstStyle/>
          <a:p>
            <a:fld id="{CC3CC6F0-A3CA-4685-BB99-82473C57BF40}" type="datetimeFigureOut">
              <a:rPr lang="en-US" smtClean="0"/>
              <a:t>4/23/2025</a:t>
            </a:fld>
            <a:endParaRPr lang="en-US"/>
          </a:p>
        </p:txBody>
      </p:sp>
      <p:sp>
        <p:nvSpPr>
          <p:cNvPr id="3" name="Footer Placeholder 2">
            <a:extLst>
              <a:ext uri="{FF2B5EF4-FFF2-40B4-BE49-F238E27FC236}">
                <a16:creationId xmlns:a16="http://schemas.microsoft.com/office/drawing/2014/main" id="{3FDBB1A7-2BAE-52FD-83F0-4716BDEE11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3D6271-4BF9-21BE-F8C1-234589EEEEEF}"/>
              </a:ext>
            </a:extLst>
          </p:cNvPr>
          <p:cNvSpPr>
            <a:spLocks noGrp="1"/>
          </p:cNvSpPr>
          <p:nvPr>
            <p:ph type="sldNum" sz="quarter" idx="12"/>
          </p:nvPr>
        </p:nvSpPr>
        <p:spPr/>
        <p:txBody>
          <a:bodyPr/>
          <a:lstStyle/>
          <a:p>
            <a:fld id="{AA7909ED-7E0B-45E5-9071-B1E3D0F46CCA}" type="slidenum">
              <a:rPr lang="en-US" smtClean="0"/>
              <a:t>‹#›</a:t>
            </a:fld>
            <a:endParaRPr lang="en-US"/>
          </a:p>
        </p:txBody>
      </p:sp>
    </p:spTree>
    <p:extLst>
      <p:ext uri="{BB962C8B-B14F-4D97-AF65-F5344CB8AC3E}">
        <p14:creationId xmlns:p14="http://schemas.microsoft.com/office/powerpoint/2010/main" val="2260023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9672A-6A00-79BA-406E-72BC4E279A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C33A39-041E-8829-A976-422D6B1D63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5DCD56-E79F-05D0-3AFC-541B0EB505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36F485-76B7-A748-8ED2-3660053A3909}"/>
              </a:ext>
            </a:extLst>
          </p:cNvPr>
          <p:cNvSpPr>
            <a:spLocks noGrp="1"/>
          </p:cNvSpPr>
          <p:nvPr>
            <p:ph type="dt" sz="half" idx="10"/>
          </p:nvPr>
        </p:nvSpPr>
        <p:spPr/>
        <p:txBody>
          <a:bodyPr/>
          <a:lstStyle/>
          <a:p>
            <a:fld id="{CC3CC6F0-A3CA-4685-BB99-82473C57BF40}" type="datetimeFigureOut">
              <a:rPr lang="en-US" smtClean="0"/>
              <a:t>4/23/2025</a:t>
            </a:fld>
            <a:endParaRPr lang="en-US"/>
          </a:p>
        </p:txBody>
      </p:sp>
      <p:sp>
        <p:nvSpPr>
          <p:cNvPr id="6" name="Footer Placeholder 5">
            <a:extLst>
              <a:ext uri="{FF2B5EF4-FFF2-40B4-BE49-F238E27FC236}">
                <a16:creationId xmlns:a16="http://schemas.microsoft.com/office/drawing/2014/main" id="{265ED83A-4553-2A1D-8BCD-F18AA20CEE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64BA61-828D-F980-209F-7ABA79817DCE}"/>
              </a:ext>
            </a:extLst>
          </p:cNvPr>
          <p:cNvSpPr>
            <a:spLocks noGrp="1"/>
          </p:cNvSpPr>
          <p:nvPr>
            <p:ph type="sldNum" sz="quarter" idx="12"/>
          </p:nvPr>
        </p:nvSpPr>
        <p:spPr/>
        <p:txBody>
          <a:bodyPr/>
          <a:lstStyle/>
          <a:p>
            <a:fld id="{AA7909ED-7E0B-45E5-9071-B1E3D0F46CCA}" type="slidenum">
              <a:rPr lang="en-US" smtClean="0"/>
              <a:t>‹#›</a:t>
            </a:fld>
            <a:endParaRPr lang="en-US"/>
          </a:p>
        </p:txBody>
      </p:sp>
    </p:spTree>
    <p:extLst>
      <p:ext uri="{BB962C8B-B14F-4D97-AF65-F5344CB8AC3E}">
        <p14:creationId xmlns:p14="http://schemas.microsoft.com/office/powerpoint/2010/main" val="36740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5AE1-FF6E-DB0A-047C-CA6B62BF02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6CAD94-8D55-8FAF-4805-399B50F01F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C5DD58-BB73-567A-15E8-9CAF50394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5A1DA7-ED75-2D2B-5064-676D714472B8}"/>
              </a:ext>
            </a:extLst>
          </p:cNvPr>
          <p:cNvSpPr>
            <a:spLocks noGrp="1"/>
          </p:cNvSpPr>
          <p:nvPr>
            <p:ph type="dt" sz="half" idx="10"/>
          </p:nvPr>
        </p:nvSpPr>
        <p:spPr/>
        <p:txBody>
          <a:bodyPr/>
          <a:lstStyle/>
          <a:p>
            <a:fld id="{CC3CC6F0-A3CA-4685-BB99-82473C57BF40}" type="datetimeFigureOut">
              <a:rPr lang="en-US" smtClean="0"/>
              <a:t>4/23/2025</a:t>
            </a:fld>
            <a:endParaRPr lang="en-US"/>
          </a:p>
        </p:txBody>
      </p:sp>
      <p:sp>
        <p:nvSpPr>
          <p:cNvPr id="6" name="Footer Placeholder 5">
            <a:extLst>
              <a:ext uri="{FF2B5EF4-FFF2-40B4-BE49-F238E27FC236}">
                <a16:creationId xmlns:a16="http://schemas.microsoft.com/office/drawing/2014/main" id="{594BC6B3-F73D-7191-4D78-F57680B4DF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0D925A-B404-8212-120E-4574D6AF0F92}"/>
              </a:ext>
            </a:extLst>
          </p:cNvPr>
          <p:cNvSpPr>
            <a:spLocks noGrp="1"/>
          </p:cNvSpPr>
          <p:nvPr>
            <p:ph type="sldNum" sz="quarter" idx="12"/>
          </p:nvPr>
        </p:nvSpPr>
        <p:spPr/>
        <p:txBody>
          <a:bodyPr/>
          <a:lstStyle/>
          <a:p>
            <a:fld id="{AA7909ED-7E0B-45E5-9071-B1E3D0F46CCA}" type="slidenum">
              <a:rPr lang="en-US" smtClean="0"/>
              <a:t>‹#›</a:t>
            </a:fld>
            <a:endParaRPr lang="en-US"/>
          </a:p>
        </p:txBody>
      </p:sp>
    </p:spTree>
    <p:extLst>
      <p:ext uri="{BB962C8B-B14F-4D97-AF65-F5344CB8AC3E}">
        <p14:creationId xmlns:p14="http://schemas.microsoft.com/office/powerpoint/2010/main" val="106228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5FB24A-A858-6770-BDA2-6AD851A4D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1968FF-4878-9674-C6ED-04C128CF60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4016D8-E2C2-FD92-60AF-CA4C5C5E4D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3CC6F0-A3CA-4685-BB99-82473C57BF40}" type="datetimeFigureOut">
              <a:rPr lang="en-US" smtClean="0"/>
              <a:t>4/23/2025</a:t>
            </a:fld>
            <a:endParaRPr lang="en-US"/>
          </a:p>
        </p:txBody>
      </p:sp>
      <p:sp>
        <p:nvSpPr>
          <p:cNvPr id="5" name="Footer Placeholder 4">
            <a:extLst>
              <a:ext uri="{FF2B5EF4-FFF2-40B4-BE49-F238E27FC236}">
                <a16:creationId xmlns:a16="http://schemas.microsoft.com/office/drawing/2014/main" id="{19F69597-AAEE-D67D-E092-DC437A6C5C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7A07895-59C3-3D2E-76CB-987D2EC8F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A7909ED-7E0B-45E5-9071-B1E3D0F46CCA}" type="slidenum">
              <a:rPr lang="en-US" smtClean="0"/>
              <a:t>‹#›</a:t>
            </a:fld>
            <a:endParaRPr lang="en-US"/>
          </a:p>
        </p:txBody>
      </p:sp>
    </p:spTree>
    <p:extLst>
      <p:ext uri="{BB962C8B-B14F-4D97-AF65-F5344CB8AC3E}">
        <p14:creationId xmlns:p14="http://schemas.microsoft.com/office/powerpoint/2010/main" val="4259393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ild-lie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ccmcnet.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ccmcnet.com/" TargetMode="External"/><Relationship Id="rId2" Type="http://schemas.openxmlformats.org/officeDocument/2006/relationships/hyperlink" Target="https://www.facebook.com/playinspiredliving/?ref=pages_you_manag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cmcnet.com/" TargetMode="External"/><Relationship Id="rId2" Type="http://schemas.openxmlformats.org/officeDocument/2006/relationships/hyperlink" Target="https://www.facebook.com/playinspiredliving/?ref=pages_you_manag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cmcnet.com/" TargetMode="External"/><Relationship Id="rId2" Type="http://schemas.openxmlformats.org/officeDocument/2006/relationships/hyperlink" Target="https://www.facebook.com/playinspiredliving/?ref=pages_you_manag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cid:image004.png@01DB927B.A5B72EC0"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Employee@ccmcnet.com" TargetMode="External"/><Relationship Id="rId1" Type="http://schemas.openxmlformats.org/officeDocument/2006/relationships/slideLayout" Target="../slideLayouts/slideLayout2.xml"/><Relationship Id="rId4" Type="http://schemas.openxmlformats.org/officeDocument/2006/relationships/image" Target="cid:image001.png@01DB929B.346D350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linkedin.com/company/ccmc" TargetMode="External"/><Relationship Id="rId7" Type="http://schemas.openxmlformats.org/officeDocument/2006/relationships/image" Target="cid:image001.png@01DB92BF.AB66EE20" TargetMode="External"/><Relationship Id="rId2" Type="http://schemas.openxmlformats.org/officeDocument/2006/relationships/hyperlink" Target="mailto:TKanfer@ccmcnet.com"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www.ccmcnet.com/" TargetMode="External"/><Relationship Id="rId4" Type="http://schemas.openxmlformats.org/officeDocument/2006/relationships/hyperlink" Target="https://www.facebook.com/ccmccommunitymanagement"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mailto:TKanfer@ccmcnet.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s02web.zoom.us/webinar/register/WN_ikj8U7iaSQCU_wwl9TynIQ" TargetMode="External"/><Relationship Id="rId2" Type="http://schemas.openxmlformats.org/officeDocument/2006/relationships/hyperlink" Target="mailto:eronsman@flcalegal.com" TargetMode="External"/><Relationship Id="rId1" Type="http://schemas.openxmlformats.org/officeDocument/2006/relationships/slideLayout" Target="../slideLayouts/slideLayout1.xml"/><Relationship Id="rId5" Type="http://schemas.openxmlformats.org/officeDocument/2006/relationships/hyperlink" Target="https://www.flcalegal.com/subscribe/" TargetMode="External"/><Relationship Id="rId4" Type="http://schemas.openxmlformats.org/officeDocument/2006/relationships/hyperlink" Target="https://us02web.zoom.us/webinar/register/WN_gOaA3I3zRsWjz1fnw61IA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Employee@ccmcnet.com" TargetMode="External"/><Relationship Id="rId2" Type="http://schemas.openxmlformats.org/officeDocument/2006/relationships/hyperlink" Target="mailto:zslankard@flcalegal.com" TargetMode="External"/><Relationship Id="rId1" Type="http://schemas.openxmlformats.org/officeDocument/2006/relationships/slideLayout" Target="../slideLayouts/slideLayout2.xml"/><Relationship Id="rId4" Type="http://schemas.openxmlformats.org/officeDocument/2006/relationships/hyperlink" Target="mailto:thaskett@ccmcnet.com"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Employee@ccmcnet.com" TargetMode="External"/><Relationship Id="rId2" Type="http://schemas.openxmlformats.org/officeDocument/2006/relationships/hyperlink" Target="mailto:thaskett@ccmcnet.com"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700E09-3560-8CF1-05E4-CB29837A82AF}"/>
              </a:ext>
            </a:extLst>
          </p:cNvPr>
          <p:cNvSpPr txBox="1"/>
          <p:nvPr/>
        </p:nvSpPr>
        <p:spPr>
          <a:xfrm>
            <a:off x="624254" y="782514"/>
            <a:ext cx="10858500" cy="5262979"/>
          </a:xfrm>
          <a:prstGeom prst="rect">
            <a:avLst/>
          </a:prstGeom>
          <a:noFill/>
        </p:spPr>
        <p:txBody>
          <a:bodyPr wrap="square" rtlCol="0">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Submission statement: HOA and subsidiaries have a frustrating process that is not transparent.  This submission will include history for record of attempt to obtain approval.  Submission and information where HOA and subsidiaries have obfuscated processes will be reported and record on a public facing website </a:t>
            </a:r>
            <a:r>
              <a:rPr lang="en-US" sz="1400" dirty="0">
                <a:latin typeface="Calibri" panose="020F0502020204030204" pitchFamily="34" charset="0"/>
                <a:ea typeface="Calibri" panose="020F0502020204030204" pitchFamily="34" charset="0"/>
                <a:cs typeface="Calibri" panose="020F0502020204030204" pitchFamily="34" charset="0"/>
                <a:hlinkClick r:id="rId2"/>
              </a:rPr>
              <a:t>http://wild-lies.com</a:t>
            </a:r>
            <a:endParaRPr lang="en-US" sz="1400" dirty="0">
              <a:latin typeface="Calibri" panose="020F0502020204030204" pitchFamily="34" charset="0"/>
              <a:ea typeface="Calibri" panose="020F0502020204030204" pitchFamily="34" charset="0"/>
              <a:cs typeface="Calibri" panose="020F0502020204030204" pitchFamily="34" charset="0"/>
            </a:endParaRPr>
          </a:p>
          <a:p>
            <a:endParaRPr lang="en-US" sz="1400" dirty="0">
              <a:latin typeface="Calibri" panose="020F0502020204030204" pitchFamily="34" charset="0"/>
              <a:ea typeface="Calibri" panose="020F0502020204030204" pitchFamily="34" charset="0"/>
              <a:cs typeface="Calibri" panose="020F0502020204030204" pitchFamily="34" charset="0"/>
            </a:endParaRPr>
          </a:p>
          <a:p>
            <a:r>
              <a:rPr lang="en-US" sz="1400" dirty="0">
                <a:latin typeface="Calibri" panose="020F0502020204030204" pitchFamily="34" charset="0"/>
                <a:ea typeface="Calibri" panose="020F0502020204030204" pitchFamily="34" charset="0"/>
                <a:cs typeface="Calibri" panose="020F0502020204030204" pitchFamily="34" charset="0"/>
              </a:rPr>
              <a:t>This website is dedicated to support the community and assisting residence with actual communication of HOA processes if they are ever determined</a:t>
            </a:r>
          </a:p>
          <a:p>
            <a:pPr marL="285750" indent="-285750">
              <a:buFontTx/>
              <a:buChar char="-"/>
            </a:pPr>
            <a:r>
              <a:rPr lang="en-US" sz="1400" dirty="0">
                <a:latin typeface="Calibri" panose="020F0502020204030204" pitchFamily="34" charset="0"/>
                <a:ea typeface="Calibri" panose="020F0502020204030204" pitchFamily="34" charset="0"/>
                <a:cs typeface="Calibri" panose="020F0502020204030204" pitchFamily="34" charset="0"/>
              </a:rPr>
              <a:t>Remediation: Frustration exists whereas residents cannot accomplish actions (theoretically) supported by the HOA. Instead of clarity there is evidence that processes suffer obfuscation and poor communications between HOA (or committees and subsidiaries) and the residents who pay for this HOA and the HOA services</a:t>
            </a:r>
          </a:p>
          <a:p>
            <a:pPr marL="285750" indent="-285750">
              <a:buFontTx/>
              <a:buChar char="-"/>
            </a:pPr>
            <a:r>
              <a:rPr lang="en-US" sz="1400" dirty="0">
                <a:latin typeface="Calibri" panose="020F0502020204030204" pitchFamily="34" charset="0"/>
                <a:ea typeface="Calibri" panose="020F0502020204030204" pitchFamily="34" charset="0"/>
                <a:cs typeface="Calibri" panose="020F0502020204030204" pitchFamily="34" charset="0"/>
              </a:rPr>
              <a:t>Discovery: Author of the website will map the processes as they are discovered to better serve the community with actual process documentation. This specific attempt is what the author terms a “basic normalcy.” The specific “Basic” in this use case is where a homeowner would attempt to build a shed in the back yard, but the HOA (or committees and subsidiaries) prefer to train the HOA residents through this “continual deny and resubmit process.”</a:t>
            </a:r>
          </a:p>
          <a:p>
            <a:pPr marL="285750" indent="-285750">
              <a:buFontTx/>
              <a:buChar char="-"/>
            </a:pPr>
            <a:r>
              <a:rPr lang="en-US" sz="1400" dirty="0">
                <a:latin typeface="Calibri" panose="020F0502020204030204" pitchFamily="34" charset="0"/>
                <a:ea typeface="Calibri" panose="020F0502020204030204" pitchFamily="34" charset="0"/>
                <a:cs typeface="Calibri" panose="020F0502020204030204" pitchFamily="34" charset="0"/>
              </a:rPr>
              <a:t>Efficiency of Task:  Ensure other residents have a place to learn rather than attempt the arduous task (the author has attempted) to resolve a basic consideration. </a:t>
            </a:r>
          </a:p>
          <a:p>
            <a:pPr marL="285750" indent="-285750">
              <a:buFontTx/>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en-US" sz="1400" dirty="0">
                <a:latin typeface="Calibri" panose="020F0502020204030204" pitchFamily="34" charset="0"/>
                <a:ea typeface="Calibri" panose="020F0502020204030204" pitchFamily="34" charset="0"/>
                <a:cs typeface="Calibri" panose="020F0502020204030204" pitchFamily="34" charset="0"/>
              </a:rPr>
              <a:t> seems to be the acceptable path by HOA and subsidiaries </a:t>
            </a:r>
          </a:p>
          <a:p>
            <a:pPr marL="285750" indent="-285750">
              <a:buFontTx/>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a:p>
            <a:r>
              <a:rPr lang="en-US" sz="1400" dirty="0">
                <a:latin typeface="Calibri" panose="020F0502020204030204" pitchFamily="34" charset="0"/>
                <a:ea typeface="Calibri" panose="020F0502020204030204" pitchFamily="34" charset="0"/>
                <a:cs typeface="Calibri" panose="020F0502020204030204" pitchFamily="34" charset="0"/>
              </a:rPr>
              <a:t>Communication history is saved at the end of this power point document.  It is assumed that this will require iterative updates based on the history of HOA continual “submit DRC, Deny DRC and provide why, Resubmit DRC” entertainment that HOA (or committees and subsidiaries) engage in with HOA residents.  Author assumes this game is to create possible outcomes or conditions such as:</a:t>
            </a:r>
          </a:p>
          <a:p>
            <a:pPr marL="285750" indent="-285750">
              <a:buFontTx/>
              <a:buChar char="-"/>
            </a:pPr>
            <a:r>
              <a:rPr lang="en-US" sz="1400" dirty="0">
                <a:latin typeface="Calibri" panose="020F0502020204030204" pitchFamily="34" charset="0"/>
                <a:ea typeface="Calibri" panose="020F0502020204030204" pitchFamily="34" charset="0"/>
                <a:cs typeface="Calibri" panose="020F0502020204030204" pitchFamily="34" charset="0"/>
              </a:rPr>
              <a:t>Be punished for daring to press the HOA to do better or explain the process (transparency)</a:t>
            </a:r>
          </a:p>
          <a:p>
            <a:pPr marL="285750" indent="-285750">
              <a:buFontTx/>
              <a:buChar char="-"/>
            </a:pPr>
            <a:r>
              <a:rPr lang="en-US" sz="1400" dirty="0">
                <a:latin typeface="Calibri" panose="020F0502020204030204" pitchFamily="34" charset="0"/>
                <a:ea typeface="Calibri" panose="020F0502020204030204" pitchFamily="34" charset="0"/>
                <a:cs typeface="Calibri" panose="020F0502020204030204" pitchFamily="34" charset="0"/>
              </a:rPr>
              <a:t>Be placed in a position to learn the process iteratively as the HOA (or committees and subsidiaries) discovers or creates a process</a:t>
            </a:r>
          </a:p>
          <a:p>
            <a:pPr marL="285750" indent="-285750">
              <a:buFontTx/>
              <a:buChar char="-"/>
            </a:pPr>
            <a:r>
              <a:rPr lang="en-US" sz="1400" dirty="0">
                <a:latin typeface="Calibri" panose="020F0502020204030204" pitchFamily="34" charset="0"/>
                <a:ea typeface="Calibri" panose="020F0502020204030204" pitchFamily="34" charset="0"/>
                <a:cs typeface="Calibri" panose="020F0502020204030204" pitchFamily="34" charset="0"/>
              </a:rPr>
              <a:t>Because it is fun to frustrate someone and not communicate effectively -- the HOA and HOA subsidiaries answer to no one.</a:t>
            </a:r>
          </a:p>
        </p:txBody>
      </p:sp>
    </p:spTree>
    <p:extLst>
      <p:ext uri="{BB962C8B-B14F-4D97-AF65-F5344CB8AC3E}">
        <p14:creationId xmlns:p14="http://schemas.microsoft.com/office/powerpoint/2010/main" val="3523577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03CBB-2ACC-1AB7-6866-C1C6BEE6517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BB745C-801B-EC36-CE00-7BAFF6680162}"/>
              </a:ext>
            </a:extLst>
          </p:cNvPr>
          <p:cNvSpPr txBox="1"/>
          <p:nvPr/>
        </p:nvSpPr>
        <p:spPr>
          <a:xfrm>
            <a:off x="439615" y="140677"/>
            <a:ext cx="11482754" cy="5001369"/>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February 23, 2025: Follow up Resident email to HOA Manager, HOA Management Employee, HOA Attorney – correction of mistyped or stated </a:t>
            </a:r>
          </a:p>
          <a:p>
            <a:pPr marL="0" marR="0">
              <a:buNone/>
            </a:pP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Sunday, February 23, 2025 4:02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MASKED-Attorney</a:t>
            </a:r>
            <a:r>
              <a:rPr lang="en-US" sz="1100" dirty="0">
                <a:effectLst/>
                <a:latin typeface="Calibri" panose="020F0502020204030204" pitchFamily="34" charset="0"/>
                <a:ea typeface="Calibri" panose="020F0502020204030204" pitchFamily="34" charset="0"/>
                <a:cs typeface="Calibri" panose="020F0502020204030204" pitchFamily="34" charset="0"/>
              </a:rPr>
              <a:t> @flcalegal.com&gt;</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Cc:</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Address </a:t>
            </a:r>
            <a:r>
              <a:rPr lang="en-US" sz="1100" dirty="0">
                <a:effectLst/>
                <a:latin typeface="Calibri" panose="020F0502020204030204" pitchFamily="34" charset="0"/>
                <a:ea typeface="Calibri" panose="020F0502020204030204" pitchFamily="34" charset="0"/>
                <a:cs typeface="Calibri" panose="020F0502020204030204" pitchFamily="34" charset="0"/>
              </a:rPr>
              <a:t>- Drive Covenant Violation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One additional correction to my previous email</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 just read the HOA provided letter (from my mail box) dated February 13, 2025.  The letter states “We understand that many times residence are simply unaware that a problem exists or we may have observed a very temporary situation.  However, we ask for your cooperation in remedying the concern in a timely manner r contacting the office regarding the  situation within the next 15 days”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It is curious that this letter (which I just opened today) gives a timeline of 15 days to remedy the concern and contact the office but the attorney letter is send at +7 days from this letter.   Someone able to educate me on what your expectations and enforcement process are?  I am very confused on how to comply with the current process and communications.</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 did contact the office (shown in the timeline) – never clear this letter existed or “stop” stated</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 did initiate the process for DRC when notified by email. I did not stop, agreed.  However, I assumed engaging in the DRC process was required and initiated that process based on the communications that was occurring from Jan 29 to Feb 20, 2025.</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 did not stop construction because it was smaller efforts that do no “complete” the project – maybe my poor judgement to understand your intent with the communications provided.  I don’t read intent, I read definitions and what I received I did not understand we were failing to meet your intent until the demand letter was sent and effectively communicated the definition of your intent (stop construction)</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v/r</a:t>
            </a:r>
          </a:p>
          <a:p>
            <a:pPr lvl="1"/>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MASKED-Resident-Name</a:t>
            </a:r>
          </a:p>
          <a:p>
            <a:pPr marR="0"/>
            <a:endParaRPr lang="en-US" sz="1100" dirty="0">
              <a:latin typeface="Calibri" panose="020F0502020204030204" pitchFamily="34" charset="0"/>
              <a:ea typeface="Calibri" panose="020F0502020204030204" pitchFamily="34" charset="0"/>
              <a:cs typeface="Calibri" panose="020F0502020204030204" pitchFamily="34" charset="0"/>
            </a:endParaRPr>
          </a:p>
          <a:p>
            <a:pPr marR="0"/>
            <a:endParaRPr lang="en-US" sz="1100" dirty="0">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1992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BF08E-C610-E998-AB45-D2B07AE3B29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19F560D-4DD1-B89E-0B69-15AAD7DB08FC}"/>
              </a:ext>
            </a:extLst>
          </p:cNvPr>
          <p:cNvSpPr txBox="1"/>
          <p:nvPr/>
        </p:nvSpPr>
        <p:spPr>
          <a:xfrm>
            <a:off x="0" y="119587"/>
            <a:ext cx="12191999" cy="6863417"/>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b="1" dirty="0">
                <a:effectLst/>
                <a:latin typeface="Calibri" panose="020F0502020204030204" pitchFamily="34" charset="0"/>
                <a:ea typeface="Calibri" panose="020F0502020204030204" pitchFamily="34" charset="0"/>
                <a:cs typeface="Calibri" panose="020F0502020204030204" pitchFamily="34" charset="0"/>
              </a:rPr>
              <a:t>February 23, 2025: </a:t>
            </a:r>
            <a:r>
              <a:rPr lang="en-US" sz="1100" b="1" dirty="0">
                <a:latin typeface="Calibri" panose="020F0502020204030204" pitchFamily="34" charset="0"/>
                <a:ea typeface="Calibri" panose="020F0502020204030204" pitchFamily="34" charset="0"/>
                <a:cs typeface="Calibri" panose="020F0502020204030204" pitchFamily="34" charset="0"/>
              </a:rPr>
              <a:t>Email sent by Resident to HOA Manager, HOA Management Employee and Attorney – confirmation of governance/guidance – these were hand typed as the documents reviewed are images and cannot be searched nor copied and pasted as reference</a:t>
            </a:r>
          </a:p>
          <a:p>
            <a:pPr marR="0"/>
            <a:endPar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From:</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a:t>
            </a:r>
            <a:b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Sent:</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Sunday, February 23, 2025 6:46 PM</a:t>
            </a:r>
            <a:b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MASKED-Attorney </a:t>
            </a:r>
            <a:r>
              <a:rPr lang="en-US" sz="1100" dirty="0">
                <a:effectLst/>
                <a:latin typeface="Calibri" panose="020F0502020204030204" pitchFamily="34" charset="0"/>
                <a:ea typeface="Calibri" panose="020F0502020204030204" pitchFamily="34" charset="0"/>
                <a:cs typeface="Calibri" panose="020F0502020204030204" pitchFamily="34" charset="0"/>
              </a:rPr>
              <a:t>@flcalegal.com&gt;</a:t>
            </a:r>
            <a:b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Cc:</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a:t>
            </a:r>
            <a:b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Address </a:t>
            </a:r>
            <a:r>
              <a:rPr lang="en-US" sz="1100" dirty="0">
                <a:effectLst/>
                <a:latin typeface="Calibri" panose="020F0502020204030204" pitchFamily="34" charset="0"/>
                <a:ea typeface="Calibri" panose="020F0502020204030204" pitchFamily="34" charset="0"/>
                <a:cs typeface="Calibri" panose="020F0502020204030204" pitchFamily="34" charset="0"/>
              </a:rPr>
              <a:t>- Drive Covenant Violation </a:t>
            </a:r>
          </a:p>
          <a:p>
            <a:pPr lvl="1"/>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HOA staff, maybe I found it – I am studying all these “Governing Documents”</a:t>
            </a:r>
          </a:p>
          <a:p>
            <a:pPr lvl="1" eaLnBrk="0" fontAlgn="base" hangingPunct="0">
              <a:spcBef>
                <a:spcPct val="0"/>
              </a:spcBef>
              <a:spcAft>
                <a:spcPct val="0"/>
              </a:spcAft>
            </a:pPr>
            <a:r>
              <a:rPr kumimoji="0" lang="en-US" altLang="en-US" sz="11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Deed Enforcement policy approved 6.20.18 (attached)</a:t>
            </a: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Strange thing is the first paragraph leading with </a:t>
            </a:r>
          </a:p>
          <a:p>
            <a:pPr lvl="1" eaLnBrk="0" fontAlgn="base" hangingPunct="0">
              <a:spcBef>
                <a:spcPct val="0"/>
              </a:spcBef>
              <a:spcAft>
                <a:spcPct val="0"/>
              </a:spcAf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Association may, but shall not be obligated to, use the procedures set forth herein for the purposes of enforcing the terms of the Declaration… “ later “The Associate shall not be required to exhaust the remedies provided in the is policy prior to initiating legal proceeding so or pursuing other remedies to enforce the Governing Documents.”</a:t>
            </a:r>
          </a:p>
          <a:p>
            <a:pPr lvl="1" eaLnBrk="0" fontAlgn="base" hangingPunct="0">
              <a:spcBef>
                <a:spcPct val="0"/>
              </a:spcBef>
              <a:spcAft>
                <a:spcPct val="0"/>
              </a:spcAf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Is this translated to mean in layman's terms – we have a process but we may deviate and not follow this process?  We will do as we wish regardless of the announced timelines and process laid out?  Does this mean the Board is not consulted prior to engaging legal proceedings and Attorney action?</a:t>
            </a:r>
          </a:p>
          <a:p>
            <a:pPr lvl="1" eaLnBrk="0" fontAlgn="base" hangingPunct="0">
              <a:spcBef>
                <a:spcPct val="0"/>
              </a:spcBef>
              <a:spcAft>
                <a:spcPct val="0"/>
              </a:spcAf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From the document</a:t>
            </a:r>
          </a:p>
          <a:p>
            <a:pPr lvl="1" eaLnBrk="0" fontAlgn="base" hangingPunct="0">
              <a:spcBef>
                <a:spcPct val="0"/>
              </a:spcBef>
              <a:spcAft>
                <a:spcPct val="0"/>
              </a:spcAf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Initial Letter</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Written correspondence (1</a:t>
            </a:r>
            <a:r>
              <a:rPr kumimoji="0" lang="en-US" altLang="en-US" sz="11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st</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letter) will be sent regular mail and email (if on file) to the homeowner and tenant (if applicable) of a violation requesting compliance.  The following schedule of correction dates will be used for the 1</a:t>
            </a:r>
            <a:r>
              <a:rPr kumimoji="0" lang="en-US" altLang="en-US" sz="11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st</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Letter. (below examples are representative and do not constitute a complete list.)</a:t>
            </a:r>
          </a:p>
          <a:p>
            <a:pPr lvl="1" eaLnBrk="0" fontAlgn="base" hangingPunct="0">
              <a:spcBef>
                <a:spcPct val="0"/>
              </a:spcBef>
              <a:spcAft>
                <a:spcPct val="0"/>
              </a:spcAft>
              <a:buFontTx/>
              <a:buChar char="•"/>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5 days – trash cans, boats &amp; recreational vehicles, routine lawn maintenance (mow, edge, rim, etc.), play equipment, misc. items stored on side of home.</a:t>
            </a:r>
          </a:p>
          <a:p>
            <a:pPr lvl="1" eaLnBrk="0" fontAlgn="base" hangingPunct="0">
              <a:spcBef>
                <a:spcPct val="0"/>
              </a:spcBef>
              <a:spcAft>
                <a:spcPct val="0"/>
              </a:spcAft>
              <a:buFontTx/>
              <a:buChar char="•"/>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15 days – Architectural violations (work already completed without an application), lawn maintenance (treat turf weeks, replace dead plants, mulch, </a:t>
            </a:r>
            <a:r>
              <a:rPr kumimoji="0" lang="en-US"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etc</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pressure washing.</a:t>
            </a:r>
          </a:p>
          <a:p>
            <a:pPr lvl="1" eaLnBrk="0" fontAlgn="base" hangingPunct="0">
              <a:spcBef>
                <a:spcPct val="0"/>
              </a:spcBef>
              <a:spcAft>
                <a:spcPct val="0"/>
              </a:spcAft>
              <a:buFontTx/>
              <a:buChar char="•"/>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30 days – sod replacement, paint house and major repairs.</a:t>
            </a:r>
          </a:p>
          <a:p>
            <a:pPr lvl="1" eaLnBrk="0" fontAlgn="base" hangingPunct="0">
              <a:spcBef>
                <a:spcPct val="0"/>
              </a:spcBef>
              <a:spcAft>
                <a:spcPct val="0"/>
              </a:spcAf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If compliance is not obtained per the above schedule, proceed to the 2</a:t>
            </a:r>
            <a:r>
              <a:rPr kumimoji="0" lang="en-US" altLang="en-US" sz="11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nd</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letter. If home appears vacant, proceed to abatement letter.</a:t>
            </a:r>
          </a:p>
          <a:p>
            <a:pPr lvl="1" eaLnBrk="0" fontAlgn="base" hangingPunct="0">
              <a:spcBef>
                <a:spcPct val="0"/>
              </a:spcBef>
              <a:spcAft>
                <a:spcPct val="0"/>
              </a:spcAf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r>
              <a:rPr kumimoji="0" lang="en-US" altLang="en-US" sz="1100" b="1"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nd</a:t>
            </a: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Letter</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 Written correspondence will be sent regular mail and email (if on file) to the homeowner and tenant (if applicable) of a violation requesting compliance.  The 2nd  letter will indicate that if compliance is not obtained within a specified time period, then the matter will be referred to the Board and subject to a fine and/or referred to the Associate’s attorney.</a:t>
            </a:r>
          </a:p>
          <a:p>
            <a:pPr lvl="1" eaLnBrk="0" fontAlgn="base" hangingPunct="0">
              <a:spcBef>
                <a:spcPct val="0"/>
              </a:spcBef>
              <a:spcAft>
                <a:spcPct val="0"/>
              </a:spcAf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Abatement Letter</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 sent certified and regular email (in lieu of 2</a:t>
            </a:r>
            <a:r>
              <a:rPr kumimoji="0" lang="en-US" altLang="en-US" sz="11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nd</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Letter) Written correspondence will be sent via certified, regular mail and email (if on file) to the homeowner and tenant (if applicable) of a violation requesting compliance immediately upon receipt, or the Association may enter on the to the property and perform the necessary work. Owner will be billed for whatever service is required</a:t>
            </a:r>
          </a:p>
          <a:p>
            <a:pPr lvl="1" eaLnBrk="0" fontAlgn="base" hangingPunct="0">
              <a:spcBef>
                <a:spcPct val="0"/>
              </a:spcBef>
              <a:spcAft>
                <a:spcPct val="0"/>
              </a:spcAf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3</a:t>
            </a:r>
            <a:r>
              <a:rPr kumimoji="0" lang="en-US" altLang="en-US" sz="1100" b="1"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rd</a:t>
            </a: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Warning Letter</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 Written correspondence will be sent via certified and regular mail to the homeowner and tenant (if applicable) with the following: </a:t>
            </a:r>
          </a:p>
          <a:p>
            <a:pPr lvl="1" eaLnBrk="0" fontAlgn="base" hangingPunct="0">
              <a:spcBef>
                <a:spcPct val="0"/>
              </a:spcBef>
              <a:spcAft>
                <a:spcPct val="0"/>
              </a:spcAft>
              <a:buFontTx/>
              <a:buChar char="•"/>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Nature of the alleged violation</a:t>
            </a:r>
          </a:p>
          <a:p>
            <a:pPr lvl="1" eaLnBrk="0" fontAlgn="base" hangingPunct="0">
              <a:spcBef>
                <a:spcPct val="0"/>
              </a:spcBef>
              <a:spcAft>
                <a:spcPct val="0"/>
              </a:spcAft>
              <a:buFontTx/>
              <a:buChar char="•"/>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proposed sanction to be imposed, i.e. (refer to complete list in Chapter 8.2.(a) of the Community Charter)</a:t>
            </a:r>
          </a:p>
          <a:p>
            <a:pPr lvl="1" eaLnBrk="0" fontAlgn="base" hangingPunct="0">
              <a:spcBef>
                <a:spcPct val="0"/>
              </a:spcBef>
              <a:spcAft>
                <a:spcPct val="0"/>
              </a:spcAft>
              <a:buFontTx/>
              <a:buChar char="•"/>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Board will have the authority to levy a fine up to $100.00 per day, per violation</a:t>
            </a:r>
          </a:p>
          <a:p>
            <a:pPr lvl="1" eaLnBrk="0" fontAlgn="base" hangingPunct="0">
              <a:spcBef>
                <a:spcPct val="0"/>
              </a:spcBef>
              <a:spcAft>
                <a:spcPct val="0"/>
              </a:spcAft>
              <a:buFontTx/>
              <a:buChar char="•"/>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Suspend the righto use Common Area facilities, Association sponsored events and/or recreation events (other than as required to provide vehicular and pedestrian access and utilities to the Unit which they own or occupy). </a:t>
            </a:r>
          </a:p>
          <a:p>
            <a:pPr lvl="1" eaLnBrk="0" fontAlgn="base" hangingPunct="0">
              <a:spcBef>
                <a:spcPct val="0"/>
              </a:spcBef>
              <a:spcAft>
                <a:spcPct val="0"/>
              </a:spcAft>
            </a:pPr>
            <a:r>
              <a:rPr kumimoji="0" lang="en-US" altLang="en-US" sz="11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Charter “Recorded Amended Charter &amp; A&amp;R Bylaws c_09_27_21.pdf” </a:t>
            </a: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 am reading the Amended Charter and it states “The board of its delegate shall server the alleged violator (and , if the alleged violator is not an Owner also the Owner of the Unit of which the alleged violator is an occupant, licensee or invitee), with written notice (as) describing the nature of the alleged violation, (b) describing the proposed sanction to be imposed, (c) stating that the alleged violator shall have 14 days to present a written request for a hearing before the Covenants Committee appointed pursuant to Article 5; and (d0 stating that he proposed sanction maybe imposed as contained in the notice unless a hearing is request within 14 days of notice.”</a:t>
            </a:r>
          </a:p>
        </p:txBody>
      </p:sp>
    </p:spTree>
    <p:extLst>
      <p:ext uri="{BB962C8B-B14F-4D97-AF65-F5344CB8AC3E}">
        <p14:creationId xmlns:p14="http://schemas.microsoft.com/office/powerpoint/2010/main" val="1093481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BBBB9-3FEC-1F1D-5078-0818EC1DE9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FDED509-7692-F4AE-5452-9C9394B0BDBF}"/>
              </a:ext>
            </a:extLst>
          </p:cNvPr>
          <p:cNvSpPr txBox="1"/>
          <p:nvPr/>
        </p:nvSpPr>
        <p:spPr>
          <a:xfrm>
            <a:off x="89353" y="197077"/>
            <a:ext cx="8202240" cy="6863417"/>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  February 23, 2025: </a:t>
            </a:r>
            <a:r>
              <a:rPr lang="en-US" sz="1100" b="1" dirty="0">
                <a:latin typeface="Calibri" panose="020F0502020204030204" pitchFamily="34" charset="0"/>
                <a:ea typeface="Calibri" panose="020F0502020204030204" pitchFamily="34" charset="0"/>
                <a:cs typeface="Calibri" panose="020F0502020204030204" pitchFamily="34" charset="0"/>
              </a:rPr>
              <a:t>Email sent by Resident to HOA Manager, HOA Management Employee and Attorney – confirmation of governance/guidance (continued)</a:t>
            </a:r>
          </a:p>
          <a:p>
            <a:pPr marL="171450" marR="0" indent="-171450">
              <a:buFontTx/>
              <a:buChar char="-"/>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11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9_ RECORDED Amendment to Charter_BK2594 PG1416_c_10_06_22.pdf</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 does not mention anything on enforcement so I am setting that aside</a:t>
            </a:r>
          </a:p>
          <a:p>
            <a:pPr lvl="1" eaLnBrk="0" fontAlgn="base" hangingPunct="0">
              <a:spcBef>
                <a:spcPct val="0"/>
              </a:spcBef>
              <a:spcAft>
                <a:spcPct val="0"/>
              </a:spcAft>
            </a:pPr>
            <a:r>
              <a:rPr kumimoji="0" lang="en-US" altLang="en-US" sz="1100" b="0" i="0" u="sng"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Community-Name-Masked</a:t>
            </a:r>
            <a:r>
              <a:rPr kumimoji="0" lang="en-US" altLang="en-US" sz="11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Residential Charter - CCRs-ByLaws-AOI.pdf</a:t>
            </a: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buFontTx/>
              <a:buChar char="•"/>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Has a chapter 8 on enforcement that is similar to the document “Deed Enforcement policy approved”</a:t>
            </a:r>
          </a:p>
          <a:p>
            <a:pPr lvl="1" eaLnBrk="0" fontAlgn="base" hangingPunct="0">
              <a:spcBef>
                <a:spcPct val="0"/>
              </a:spcBef>
              <a:spcAft>
                <a:spcPct val="0"/>
              </a:spcAft>
              <a:buFontTx/>
              <a:buChar char="•"/>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Should be enough to ask a few questions</a:t>
            </a:r>
          </a:p>
          <a:p>
            <a:pPr lvl="1" eaLnBrk="0" fontAlgn="base" hangingPunct="0">
              <a:spcBef>
                <a:spcPct val="0"/>
              </a:spcBef>
              <a:spcAft>
                <a:spcPct val="0"/>
              </a:spcAft>
              <a:buFontTx/>
              <a:buChar char="•"/>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Which document is the superior document?  The bylaw or the specific deed enforcement policy? Normally there is a mater document like Charter that builds Bylaws that builds processes – correct?  So the Process “Deed enforcement…” is the governing document that articulates to the audience (residents/tenant/stakeholder) how enforcement will be pursed?</a:t>
            </a:r>
          </a:p>
          <a:p>
            <a:pPr lvl="1" eaLnBrk="0" fontAlgn="base" hangingPunct="0">
              <a:spcBef>
                <a:spcPct val="0"/>
              </a:spcBef>
              <a:spcAft>
                <a:spcPct val="0"/>
              </a:spcAft>
              <a:buFontTx/>
              <a:buChar char="•"/>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Is the Deed Enforcement document the outline of the correct enforcement process?</a:t>
            </a:r>
          </a:p>
          <a:p>
            <a:pPr lvl="2" eaLnBrk="0" fontAlgn="base" hangingPunct="0">
              <a:spcBef>
                <a:spcPct val="0"/>
              </a:spcBef>
              <a:spcAft>
                <a:spcPct val="0"/>
              </a:spcAft>
              <a:buFontTx/>
              <a:buChar char="-"/>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If so, the initial letter (February 13, 2025) allots 15 days for my condition/concern, correct? Which would be February 28, 2025 at best from letter date</a:t>
            </a:r>
          </a:p>
          <a:p>
            <a:pPr lvl="2" eaLnBrk="0" fontAlgn="base" hangingPunct="0">
              <a:spcBef>
                <a:spcPct val="0"/>
              </a:spcBef>
              <a:spcAft>
                <a:spcPct val="0"/>
              </a:spcAft>
              <a:buFontTx/>
              <a:buChar char="-"/>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If so, the legal process engaged is in violation of the agreed to document and enforcement process, correct?</a:t>
            </a:r>
          </a:p>
          <a:p>
            <a:pPr lvl="2" eaLnBrk="0" fontAlgn="base" hangingPunct="0">
              <a:spcBef>
                <a:spcPct val="0"/>
              </a:spcBef>
              <a:spcAft>
                <a:spcPct val="0"/>
              </a:spcAft>
              <a:buFontTx/>
              <a:buChar char="-"/>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Important note on these understandings: I have not received the 1</a:t>
            </a:r>
            <a:r>
              <a:rPr kumimoji="0" lang="en-US" altLang="en-US" sz="11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st</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letter by email as per this document’s process</a:t>
            </a:r>
          </a:p>
          <a:p>
            <a:pPr lvl="3" eaLnBrk="0" fontAlgn="base" hangingPunct="0">
              <a:spcBef>
                <a:spcPct val="0"/>
              </a:spcBef>
              <a:spcAft>
                <a:spcPct val="0"/>
              </a:spcAft>
              <a:buFont typeface="Courier New" panose="02070309020205020404" pitchFamily="49" charset="0"/>
              <a:buChar char="o"/>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 have not had a second letter prior to engaging the attorney office as per this document</a:t>
            </a:r>
          </a:p>
          <a:p>
            <a:pPr lvl="1" eaLnBrk="0" fontAlgn="base" hangingPunct="0">
              <a:spcBef>
                <a:spcPct val="0"/>
              </a:spcBef>
              <a:spcAft>
                <a:spcPct val="0"/>
              </a:spcAft>
              <a:buFontTx/>
              <a:buChar char="•"/>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If the Deed Enforcement language allows to deviate from the outlined process, can the HOA go direct to Attorney actions without the Board consent.  Can the HOA do this action without any confirmation the “violator” is informed with specificity on the violation, the expectations and timelines?</a:t>
            </a:r>
          </a:p>
          <a:p>
            <a:pPr lvl="1" eaLnBrk="0" fontAlgn="base" hangingPunct="0">
              <a:spcBef>
                <a:spcPct val="0"/>
              </a:spcBef>
              <a:spcAft>
                <a:spcPct val="0"/>
              </a:spcAft>
              <a:buFontTx/>
              <a:buChar char="•"/>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Policy and governance in these documents give reference to under documents.   Reader cannot find or validate they know they are reading the correct referenced document as it is continually written with inference.  Is the HOA obfuscating the tenants and reader and then levying an enforcement action that is undefined?</a:t>
            </a:r>
          </a:p>
          <a:p>
            <a:pPr lvl="1" eaLnBrk="0" fontAlgn="base" hangingPunct="0">
              <a:spcBef>
                <a:spcPct val="0"/>
              </a:spcBef>
              <a:spcAft>
                <a:spcPct val="0"/>
              </a:spcAft>
              <a:buFontTx/>
              <a:buChar char="•"/>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Policy and  guidance in the DEED ENFORCE document is  vague where it references loop hole language of such as “(below examples are representative and do not constitute a complete list.)” which is not understood language.  This specific and cited example does not allow for the reader (customer/tenant) to understand all possible conditions, limits of those conditions, costs or enforcement expectations of the conditions when stating “does not constitute a complete list”. Where is the complete list?</a:t>
            </a:r>
          </a:p>
          <a:p>
            <a:pPr lvl="1" eaLnBrk="0" fontAlgn="base" hangingPunct="0">
              <a:spcBef>
                <a:spcPct val="0"/>
              </a:spcBef>
              <a:spcAft>
                <a:spcPct val="0"/>
              </a:spcAf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 will hunt around to see if I can tape these considerations together to better understand what the enforcement process is. I am very confused on how to understand this process. I requested answer to this enforcement process to </a:t>
            </a:r>
            <a:r>
              <a:rPr kumimoji="0" lang="en-US" altLang="en-US" sz="11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HOA-Manager-Masked</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(manager) and did not receive any reply, confirmation that was received or an answer.  From a general rights perspective, I am hopeful that I am not being held to a timeline when I have requested clear guidance, clear expectations.  Everything around this situation and use case is just a complete blindside and I am not sure that my spending 8 hours of research, studying have provide me any clarity based on what I can find from the HOA.</a:t>
            </a:r>
          </a:p>
          <a:p>
            <a:pPr lvl="1" eaLnBrk="0" fontAlgn="base" hangingPunct="0">
              <a:spcBef>
                <a:spcPct val="0"/>
              </a:spcBef>
              <a:spcAft>
                <a:spcPct val="0"/>
              </a:spcAf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Perhaps I can setup a discussion to understand this governance. If I need an attorney present to do this, please let me know.</a:t>
            </a:r>
          </a:p>
          <a:p>
            <a:pPr lvl="1" eaLnBrk="0" fontAlgn="base" hangingPunct="0">
              <a:spcBef>
                <a:spcPct val="0"/>
              </a:spcBef>
              <a:spcAft>
                <a:spcPct val="0"/>
              </a:spcAf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Just a side note, the published information on the website.  You have a compliance concern where three years of finance documents are not present for the Commercial side of the business or HOA responsibilities.  I will check but I think by FL Law they have to be accessible.  Uncertain those rules, but I will read more on what FL Law requires after I read the 100 to 120 documents I downloaded today.</a:t>
            </a:r>
          </a:p>
        </p:txBody>
      </p:sp>
      <p:pic>
        <p:nvPicPr>
          <p:cNvPr id="1025" name="Picture 1">
            <a:extLst>
              <a:ext uri="{FF2B5EF4-FFF2-40B4-BE49-F238E27FC236}">
                <a16:creationId xmlns:a16="http://schemas.microsoft.com/office/drawing/2014/main" id="{E4118C3F-5DD1-2911-8544-BF6C04532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3896" y="429160"/>
            <a:ext cx="3590792" cy="16011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4A3C759-2D45-A6CA-DD7A-D694DAED43EE}"/>
              </a:ext>
            </a:extLst>
          </p:cNvPr>
          <p:cNvSpPr/>
          <p:nvPr/>
        </p:nvSpPr>
        <p:spPr>
          <a:xfrm>
            <a:off x="8299342" y="274177"/>
            <a:ext cx="836909" cy="3099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Data Masked</a:t>
            </a:r>
          </a:p>
        </p:txBody>
      </p:sp>
      <p:sp>
        <p:nvSpPr>
          <p:cNvPr id="3" name="Rectangle 2">
            <a:extLst>
              <a:ext uri="{FF2B5EF4-FFF2-40B4-BE49-F238E27FC236}">
                <a16:creationId xmlns:a16="http://schemas.microsoft.com/office/drawing/2014/main" id="{DE89AA36-04F9-BACA-179B-2795080DFAA6}"/>
              </a:ext>
            </a:extLst>
          </p:cNvPr>
          <p:cNvSpPr/>
          <p:nvPr/>
        </p:nvSpPr>
        <p:spPr>
          <a:xfrm rot="16200000">
            <a:off x="8338948" y="1403454"/>
            <a:ext cx="1005672" cy="247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Data Masked</a:t>
            </a:r>
          </a:p>
        </p:txBody>
      </p:sp>
    </p:spTree>
    <p:extLst>
      <p:ext uri="{BB962C8B-B14F-4D97-AF65-F5344CB8AC3E}">
        <p14:creationId xmlns:p14="http://schemas.microsoft.com/office/powerpoint/2010/main" val="2918269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04568-2B0A-6AE8-E16D-82802BA0EAB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7247818-9754-8782-20DC-C96357A67DD7}"/>
              </a:ext>
            </a:extLst>
          </p:cNvPr>
          <p:cNvSpPr txBox="1"/>
          <p:nvPr/>
        </p:nvSpPr>
        <p:spPr>
          <a:xfrm>
            <a:off x="66105" y="163860"/>
            <a:ext cx="11921833" cy="6694140"/>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b="1" dirty="0">
                <a:effectLst/>
                <a:latin typeface="Calibri" panose="020F0502020204030204" pitchFamily="34" charset="0"/>
                <a:ea typeface="Calibri" panose="020F0502020204030204" pitchFamily="34" charset="0"/>
                <a:cs typeface="Calibri" panose="020F0502020204030204" pitchFamily="34" charset="0"/>
              </a:rPr>
              <a:t>February 24, 2025: </a:t>
            </a:r>
            <a:r>
              <a:rPr lang="en-US" sz="1100" b="1" dirty="0">
                <a:latin typeface="Calibri" panose="020F0502020204030204" pitchFamily="34" charset="0"/>
                <a:ea typeface="Calibri" panose="020F0502020204030204" pitchFamily="34" charset="0"/>
                <a:cs typeface="Calibri" panose="020F0502020204030204" pitchFamily="34" charset="0"/>
              </a:rPr>
              <a:t>Email received HOA Manager to Resident</a:t>
            </a:r>
          </a:p>
          <a:p>
            <a:pPr marL="171450" marR="0" indent="-171450">
              <a:buFontTx/>
              <a:buChar char="-"/>
            </a:pPr>
            <a:endParaRPr lang="en-US" sz="1100" dirty="0">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From:</a:t>
            </a: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a:t>
            </a:r>
            <a:b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Sent:</a:t>
            </a: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Monday, February 24, 2025 7:30:50 AM</a:t>
            </a:r>
            <a:b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To:</a:t>
            </a: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MASKED-Attorney</a:t>
            </a:r>
            <a:r>
              <a:rPr lang="en-US" sz="1100" dirty="0">
                <a:effectLst/>
                <a:latin typeface="Calibri" panose="020F0502020204030204" pitchFamily="34" charset="0"/>
                <a:ea typeface="Calibri" panose="020F0502020204030204" pitchFamily="34" charset="0"/>
                <a:cs typeface="Calibri" panose="020F0502020204030204" pitchFamily="34" charset="0"/>
              </a:rPr>
              <a:t> @flcalegal.com&gt;</a:t>
            </a:r>
            <a:b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Cc:</a:t>
            </a: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 </a:t>
            </a:r>
            <a:b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MASKED-Resident-Address </a:t>
            </a:r>
            <a:r>
              <a:rPr lang="en-US" sz="1100" dirty="0">
                <a:effectLst/>
                <a:latin typeface="Calibri" panose="020F0502020204030204" pitchFamily="34" charset="0"/>
                <a:ea typeface="Calibri" panose="020F0502020204030204" pitchFamily="34" charset="0"/>
                <a:cs typeface="Calibri" panose="020F0502020204030204" pitchFamily="34" charset="0"/>
              </a:rPr>
              <a:t>- Drive Covenant Violation</a:t>
            </a: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lvl="1" eaLnBrk="0" fontAlgn="base" hangingPunct="0">
              <a:spcBef>
                <a:spcPct val="0"/>
              </a:spcBef>
              <a:spcAft>
                <a:spcPct val="0"/>
              </a:spcAf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Good morning, </a:t>
            </a:r>
            <a:r>
              <a:rPr kumimoji="0" lang="en-US" altLang="en-US" sz="11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MASKED-Resident-Name</a:t>
            </a: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Thank you for reaching out with your inquiry. I understand the importance of having clarity on the process for resolving disputes related to enforcement charges. To ensure you receive the most accurate and comprehensive guidance, I will defer to the association attorney, who can provide you with a clear understanding of the procedures in place for reviewing and overseeing such matters.</a:t>
            </a: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If you require any assistance in facilitating communication with the attorney or obtaining relevant documentation, please let me know. I am happy to help in any way I can.</a:t>
            </a: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Best regards,</a:t>
            </a: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b="1" dirty="0">
                <a:effectLst/>
                <a:latin typeface="Calibri" panose="020F0502020204030204" pitchFamily="34" charset="0"/>
                <a:ea typeface="Calibri" panose="020F0502020204030204" pitchFamily="34" charset="0"/>
                <a:cs typeface="Calibri" panose="020F0502020204030204" pitchFamily="34" charset="0"/>
              </a:rPr>
              <a:t>February 24, 2025: </a:t>
            </a:r>
            <a:r>
              <a:rPr lang="en-US" sz="1100" b="1" dirty="0">
                <a:latin typeface="Calibri" panose="020F0502020204030204" pitchFamily="34" charset="0"/>
                <a:ea typeface="Calibri" panose="020F0502020204030204" pitchFamily="34" charset="0"/>
                <a:cs typeface="Calibri" panose="020F0502020204030204" pitchFamily="34" charset="0"/>
              </a:rPr>
              <a:t>Email from Resident sent to HOA Attorney</a:t>
            </a:r>
          </a:p>
          <a:p>
            <a:pPr marR="0"/>
            <a:endParaRPr lang="en-US" sz="1100" dirty="0">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From:</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 </a:t>
            </a:r>
            <a:b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Sent:</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Monday, February 24, 2025 7:37 AM</a:t>
            </a:r>
            <a:b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To:</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 </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MASKED-Attorney</a:t>
            </a:r>
            <a:r>
              <a:rPr lang="en-US" sz="1100" dirty="0">
                <a:effectLst/>
                <a:latin typeface="Calibri" panose="020F0502020204030204" pitchFamily="34" charset="0"/>
                <a:ea typeface="Calibri" panose="020F0502020204030204" pitchFamily="34" charset="0"/>
                <a:cs typeface="Calibri" panose="020F0502020204030204" pitchFamily="34" charset="0"/>
              </a:rPr>
              <a:t> @flcalegal.com&gt;</a:t>
            </a:r>
            <a:b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Cc:</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 </a:t>
            </a:r>
            <a:b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Address - </a:t>
            </a:r>
            <a:r>
              <a:rPr lang="en-US" sz="1100" dirty="0">
                <a:effectLst/>
                <a:latin typeface="Calibri" panose="020F0502020204030204" pitchFamily="34" charset="0"/>
                <a:ea typeface="Calibri" panose="020F0502020204030204" pitchFamily="34" charset="0"/>
                <a:cs typeface="Calibri" panose="020F0502020204030204" pitchFamily="34" charset="0"/>
              </a:rPr>
              <a:t>Drive Covenant Violation</a:t>
            </a: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lang="en-US" alt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MASKED-attorney-Name</a:t>
            </a:r>
            <a:endParaRPr kumimoji="0" lang="en-US" altLang="en-US" sz="11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Will wait to hear from you.  Very confused how this got to your level without my awareness or the concern or allowance to correct before getting to this level. </a:t>
            </a:r>
          </a:p>
          <a:p>
            <a:pPr lvl="1" eaLnBrk="0" fontAlgn="base" hangingPunct="0">
              <a:spcBef>
                <a:spcPct val="0"/>
              </a:spcBef>
              <a:spcAft>
                <a:spcPct val="0"/>
              </a:spcAf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Via </a:t>
            </a:r>
            <a:r>
              <a:rPr kumimoji="0" lang="en-US" altLang="en-US" sz="11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Masked-Resident-name </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cell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Tx/>
              <a:buChar char="-"/>
              <a:tabLst/>
            </a:pPr>
            <a:r>
              <a:rPr lang="en-US" altLang="en-US" sz="1100" b="1" dirty="0">
                <a:latin typeface="Calibri" panose="020F0502020204030204" pitchFamily="34" charset="0"/>
                <a:ea typeface="Calibri" panose="020F0502020204030204" pitchFamily="34" charset="0"/>
                <a:cs typeface="Calibri" panose="020F0502020204030204" pitchFamily="34" charset="0"/>
              </a:rPr>
              <a:t>February 25, 2024: HOA resident follow up email to HOA Attorney</a:t>
            </a:r>
          </a:p>
          <a:p>
            <a:pPr marR="0" lvl="0" algn="l" defTabSz="914400" rtl="0" eaLnBrk="0" fontAlgn="base" latinLnBrk="0" hangingPunct="0">
              <a:lnSpc>
                <a:spcPct val="100000"/>
              </a:lnSpc>
              <a:spcBef>
                <a:spcPct val="0"/>
              </a:spcBef>
              <a:spcAft>
                <a:spcPct val="0"/>
              </a:spcAft>
              <a:buClrTx/>
              <a:buSzTx/>
              <a:tabLst/>
            </a:pP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From:</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Tuesday, February 25, 2025 5:12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 </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MASKED-Attorney</a:t>
            </a:r>
            <a:r>
              <a:rPr lang="en-US" sz="1100" dirty="0">
                <a:effectLst/>
                <a:latin typeface="Calibri" panose="020F0502020204030204" pitchFamily="34" charset="0"/>
                <a:ea typeface="Calibri" panose="020F0502020204030204" pitchFamily="34" charset="0"/>
                <a:cs typeface="Calibri" panose="020F0502020204030204" pitchFamily="34" charset="0"/>
              </a:rPr>
              <a:t> @flcalegal.com&gt;</a:t>
            </a:r>
            <a:br>
              <a:rPr lang="en-US" sz="1100" dirty="0">
                <a:effectLst/>
                <a:latin typeface="Calibri" panose="020F0502020204030204" pitchFamily="34" charset="0"/>
                <a:ea typeface="Calibri" panose="020F0502020204030204" pitchFamily="34" charset="0"/>
                <a:cs typeface="Calibri" panose="020F0502020204030204" pitchFamily="34" charset="0"/>
              </a:rPr>
            </a:b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Cc:</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 </a:t>
            </a:r>
            <a:b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Address - </a:t>
            </a:r>
            <a:r>
              <a:rPr lang="en-US" sz="1100" dirty="0">
                <a:effectLst/>
                <a:latin typeface="Calibri" panose="020F0502020204030204" pitchFamily="34" charset="0"/>
                <a:ea typeface="Calibri" panose="020F0502020204030204" pitchFamily="34" charset="0"/>
                <a:cs typeface="Calibri" panose="020F0502020204030204" pitchFamily="34" charset="0"/>
              </a:rPr>
              <a:t>Drive Covenant Violation</a:t>
            </a: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eaLnBrk="0" fontAlgn="base" hangingPunct="0">
              <a:spcBef>
                <a:spcPct val="0"/>
              </a:spcBef>
              <a:spcAft>
                <a:spcPct val="0"/>
              </a:spcAft>
            </a:pPr>
            <a:r>
              <a:rPr lang="en-US" alt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MASKED-attorney-Name</a:t>
            </a:r>
            <a:endParaRPr kumimoji="0" lang="en-US" altLang="en-US" sz="11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Any idea when you will get back to me on this?</a:t>
            </a:r>
          </a:p>
          <a:p>
            <a:pPr lvl="1"/>
            <a:r>
              <a:rPr kumimoji="0" lang="en-US" altLang="en-US" sz="11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Masked-Resident-name</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2875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733BD-CB9C-9592-9EE4-98152B7543F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431ED64-0D59-75DE-CCF8-B8850A0EF537}"/>
              </a:ext>
            </a:extLst>
          </p:cNvPr>
          <p:cNvSpPr txBox="1"/>
          <p:nvPr/>
        </p:nvSpPr>
        <p:spPr>
          <a:xfrm>
            <a:off x="190091" y="228073"/>
            <a:ext cx="11921833" cy="6186309"/>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b="1" dirty="0">
                <a:effectLst/>
                <a:latin typeface="Calibri" panose="020F0502020204030204" pitchFamily="34" charset="0"/>
                <a:ea typeface="Calibri" panose="020F0502020204030204" pitchFamily="34" charset="0"/>
                <a:cs typeface="Calibri" panose="020F0502020204030204" pitchFamily="34" charset="0"/>
              </a:rPr>
              <a:t>February 27, 2025: HOA Management Company Employee Email to HOA Resident</a:t>
            </a:r>
            <a:endParaRPr lang="en-US" sz="1100" b="1" dirty="0">
              <a:latin typeface="Calibri" panose="020F0502020204030204" pitchFamily="34" charset="0"/>
              <a:ea typeface="Calibri" panose="020F0502020204030204" pitchFamily="34" charset="0"/>
              <a:cs typeface="Calibri" panose="020F0502020204030204" pitchFamily="34" charset="0"/>
            </a:endParaRPr>
          </a:p>
          <a:p>
            <a:pPr marL="0" marR="0">
              <a:buNone/>
            </a:pP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Thursday, February 27, 2025 2:05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Cc:</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Project Update</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Resident Name and Resident Name</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hope you’re doing well!  I just wanted to touch base with you and let you know that I followed up with the Town Architect on your project, and they let me know that they are still in the review process, but we hope to have their review comments early next week!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Have a great weekend,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a:t>
            </a: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LCAM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Assistant Community Manager</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Resident Area Name</a:t>
            </a:r>
            <a:r>
              <a:rPr lang="en-US" sz="11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Residential Association</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Resident Area Name</a:t>
            </a:r>
            <a:r>
              <a:rPr lang="en-US" sz="11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Commercial Association</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57 Homegrown Way Suite 303, Community-Name-Masked Fl 32097</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 website (governance documents directions are unclear if this can be stated in public without legal concerns)</a:t>
            </a:r>
          </a:p>
          <a:p>
            <a:pPr lvl="1"/>
            <a:r>
              <a:rPr lang="en-US"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2"/>
              </a:rPr>
              <a:t>www.CCMCnet.com</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904-530-1559</a:t>
            </a:r>
          </a:p>
          <a:p>
            <a:pPr marL="0" marR="0"/>
            <a:endParaRPr lang="en-US" sz="1100" b="1" dirty="0">
              <a:latin typeface="Calibri" panose="020F0502020204030204" pitchFamily="34" charset="0"/>
              <a:ea typeface="Calibri" panose="020F0502020204030204" pitchFamily="34" charset="0"/>
              <a:cs typeface="Calibri" panose="020F0502020204030204" pitchFamily="34" charset="0"/>
            </a:endParaRPr>
          </a:p>
          <a:p>
            <a:pPr marL="171450" marR="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February 27, 2025: HOA Resident to HOA Management Company Employee Email</a:t>
            </a:r>
          </a:p>
          <a:p>
            <a:pPr marL="171450" marR="0" indent="-171450">
              <a:buFontTx/>
              <a:buChar char="-"/>
            </a:pPr>
            <a:endPar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Thursday, February 27, 2025 3:36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Cc:</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RE: Project Update</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Thank you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To confirm based on HOA concerns there is no work being performed and we are still pending the due process and defined escalation process of enforcement from the HOA.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HOA-Manager-Masked</a:t>
            </a:r>
            <a:r>
              <a:rPr lang="en-US" sz="1100" dirty="0">
                <a:effectLst/>
                <a:latin typeface="Calibri" panose="020F0502020204030204" pitchFamily="34" charset="0"/>
                <a:ea typeface="Calibri" panose="020F0502020204030204" pitchFamily="34" charset="0"/>
                <a:cs typeface="Calibri" panose="020F0502020204030204" pitchFamily="34" charset="0"/>
              </a:rPr>
              <a:t> identified the Attorney’s would provide that information and not received to date.  Pending an understanding of the enforcement process and where due process exists with Attorney statements to remit administrative charges/fees.  If we have the proposed fees adjudicated properly we will remit those requested fees/payments.</a:t>
            </a:r>
          </a:p>
        </p:txBody>
      </p:sp>
    </p:spTree>
    <p:extLst>
      <p:ext uri="{BB962C8B-B14F-4D97-AF65-F5344CB8AC3E}">
        <p14:creationId xmlns:p14="http://schemas.microsoft.com/office/powerpoint/2010/main" val="907472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5B3F5-0654-7118-5528-10BAFB6B70D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C5470A8-BDB1-D8A3-B924-94C4CA235893}"/>
              </a:ext>
            </a:extLst>
          </p:cNvPr>
          <p:cNvSpPr txBox="1"/>
          <p:nvPr/>
        </p:nvSpPr>
        <p:spPr>
          <a:xfrm>
            <a:off x="190091" y="228073"/>
            <a:ext cx="11921833" cy="6791603"/>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b="1" dirty="0">
                <a:effectLst/>
                <a:latin typeface="Calibri" panose="020F0502020204030204" pitchFamily="34" charset="0"/>
                <a:ea typeface="Calibri" panose="020F0502020204030204" pitchFamily="34" charset="0"/>
                <a:cs typeface="Calibri" panose="020F0502020204030204" pitchFamily="34" charset="0"/>
              </a:rPr>
              <a:t>February 28, 2025: HOA Management Company Employee to HOA Resident – Deny application</a:t>
            </a:r>
          </a:p>
          <a:p>
            <a:pPr lvl="1"/>
            <a:r>
              <a:rPr lang="en-US" sz="1100" dirty="0">
                <a:latin typeface="Calibri" panose="020F0502020204030204" pitchFamily="34" charset="0"/>
                <a:ea typeface="Calibri" panose="020F0502020204030204" pitchFamily="34" charset="0"/>
                <a:cs typeface="Calibri" panose="020F0502020204030204" pitchFamily="34" charset="0"/>
              </a:rPr>
              <a:t>  </a:t>
            </a:r>
          </a:p>
          <a:p>
            <a:pPr lvl="1"/>
            <a:r>
              <a:rPr lang="en-US" sz="1100" b="1" dirty="0">
                <a:latin typeface="Calibri" panose="020F0502020204030204" pitchFamily="34" charset="0"/>
                <a:ea typeface="Calibri" panose="020F0502020204030204" pitchFamily="34" charset="0"/>
                <a:cs typeface="Calibri" panose="020F0502020204030204" pitchFamily="34" charset="0"/>
              </a:rPr>
              <a:t>From:</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 </a:t>
            </a:r>
            <a:br>
              <a:rPr lang="en-US" sz="1100" dirty="0">
                <a:latin typeface="Calibri" panose="020F0502020204030204" pitchFamily="34" charset="0"/>
                <a:ea typeface="Calibri" panose="020F0502020204030204" pitchFamily="34" charset="0"/>
                <a:cs typeface="Calibri" panose="020F0502020204030204" pitchFamily="34" charset="0"/>
              </a:rPr>
            </a:br>
            <a:r>
              <a:rPr lang="en-US" sz="1100" b="1" dirty="0">
                <a:latin typeface="Calibri" panose="020F0502020204030204" pitchFamily="34" charset="0"/>
                <a:ea typeface="Calibri" panose="020F0502020204030204" pitchFamily="34" charset="0"/>
                <a:cs typeface="Calibri" panose="020F0502020204030204" pitchFamily="34" charset="0"/>
              </a:rPr>
              <a:t>Sent:</a:t>
            </a:r>
            <a:r>
              <a:rPr lang="en-US" sz="1100" dirty="0">
                <a:latin typeface="Calibri" panose="020F0502020204030204" pitchFamily="34" charset="0"/>
                <a:ea typeface="Calibri" panose="020F0502020204030204" pitchFamily="34" charset="0"/>
                <a:cs typeface="Calibri" panose="020F0502020204030204" pitchFamily="34" charset="0"/>
              </a:rPr>
              <a:t> Friday, February 28, 2025 4:06 PM</a:t>
            </a:r>
            <a:br>
              <a:rPr lang="en-US" sz="1100" dirty="0">
                <a:latin typeface="Calibri" panose="020F0502020204030204" pitchFamily="34" charset="0"/>
                <a:ea typeface="Calibri" panose="020F0502020204030204" pitchFamily="34" charset="0"/>
                <a:cs typeface="Calibri" panose="020F0502020204030204" pitchFamily="34" charset="0"/>
              </a:rPr>
            </a:br>
            <a:r>
              <a:rPr lang="en-US" sz="1100" b="1" dirty="0">
                <a:latin typeface="Calibri" panose="020F0502020204030204" pitchFamily="34" charset="0"/>
                <a:ea typeface="Calibri" panose="020F0502020204030204" pitchFamily="34" charset="0"/>
                <a:cs typeface="Calibri" panose="020F0502020204030204" pitchFamily="34" charset="0"/>
              </a:rPr>
              <a:t>To:</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a:t>
            </a:r>
            <a:br>
              <a:rPr lang="en-US" sz="1100" dirty="0">
                <a:latin typeface="Calibri" panose="020F0502020204030204" pitchFamily="34" charset="0"/>
                <a:ea typeface="Calibri" panose="020F0502020204030204" pitchFamily="34" charset="0"/>
                <a:cs typeface="Calibri" panose="020F0502020204030204" pitchFamily="34" charset="0"/>
              </a:rPr>
            </a:br>
            <a:r>
              <a:rPr lang="en-US" sz="1100" b="1" dirty="0">
                <a:latin typeface="Calibri" panose="020F0502020204030204" pitchFamily="34" charset="0"/>
                <a:ea typeface="Calibri" panose="020F0502020204030204" pitchFamily="34" charset="0"/>
                <a:cs typeface="Calibri" panose="020F0502020204030204" pitchFamily="34" charset="0"/>
              </a:rPr>
              <a:t>Cc:</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a:t>
            </a:r>
            <a:br>
              <a:rPr lang="en-US" sz="1100" dirty="0">
                <a:latin typeface="Calibri" panose="020F0502020204030204" pitchFamily="34" charset="0"/>
                <a:ea typeface="Calibri" panose="020F0502020204030204" pitchFamily="34" charset="0"/>
                <a:cs typeface="Calibri" panose="020F0502020204030204" pitchFamily="34" charset="0"/>
              </a:rPr>
            </a:br>
            <a:r>
              <a:rPr lang="en-US" sz="1100" b="1" dirty="0">
                <a:latin typeface="Calibri" panose="020F0502020204030204" pitchFamily="34" charset="0"/>
                <a:ea typeface="Calibri" panose="020F0502020204030204" pitchFamily="34" charset="0"/>
                <a:cs typeface="Calibri" panose="020F0502020204030204" pitchFamily="34" charset="0"/>
              </a:rPr>
              <a:t>Subject:</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a:t>
            </a:r>
            <a:r>
              <a:rPr lang="en-US" sz="1100" dirty="0">
                <a:latin typeface="Calibri" panose="020F0502020204030204" pitchFamily="34" charset="0"/>
                <a:ea typeface="Calibri" panose="020F0502020204030204" pitchFamily="34" charset="0"/>
                <a:cs typeface="Calibri" panose="020F0502020204030204" pitchFamily="34" charset="0"/>
              </a:rPr>
              <a:t> DRC Application- Shed and Patio Project</a:t>
            </a:r>
          </a:p>
          <a:p>
            <a:pPr lvl="1"/>
            <a:r>
              <a:rPr lang="en-US" sz="1100" dirty="0">
                <a:latin typeface="Calibri" panose="020F0502020204030204" pitchFamily="34" charset="0"/>
                <a:ea typeface="Calibri" panose="020F0502020204030204" pitchFamily="34" charset="0"/>
                <a:cs typeface="Calibri" panose="020F0502020204030204" pitchFamily="34" charset="0"/>
              </a:rPr>
              <a:t> </a:t>
            </a:r>
          </a:p>
          <a:p>
            <a:pPr lvl="1"/>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Hi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MASKED-Resident-Names</a:t>
            </a: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I hope you are doing well.</a:t>
            </a:r>
            <a:endParaRPr lang="en-US" sz="1100" dirty="0">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Unfortunately, your application is not approved at this time due to insufficient information. For further details on what is needed, please refer to the attached letter. We welcome your revised submission and are happy to assist you with any questions.</a:t>
            </a:r>
            <a:endParaRPr lang="en-US" sz="1100" dirty="0">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Have a good weekend, </a:t>
            </a:r>
            <a:endParaRPr lang="en-US" sz="1100" dirty="0">
              <a:latin typeface="Calibri" panose="020F0502020204030204" pitchFamily="34" charset="0"/>
              <a:ea typeface="Calibri" panose="020F0502020204030204" pitchFamily="34" charset="0"/>
              <a:cs typeface="Calibri" panose="020F0502020204030204" pitchFamily="34" charset="0"/>
            </a:endParaRPr>
          </a:p>
          <a:p>
            <a:pPr lvl="1">
              <a:lnSpc>
                <a:spcPts val="1700"/>
              </a:lnSpc>
            </a:pP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a:t>
            </a:r>
            <a:r>
              <a:rPr lang="en-US" sz="1100" b="1" dirty="0">
                <a:solidFill>
                  <a:srgbClr val="000000"/>
                </a:solidFill>
                <a:latin typeface="Calibri" panose="020F0502020204030204" pitchFamily="34" charset="0"/>
                <a:ea typeface="Calibri" panose="020F0502020204030204" pitchFamily="34" charset="0"/>
                <a:cs typeface="Calibri" panose="020F0502020204030204" pitchFamily="34" charset="0"/>
              </a:rPr>
              <a:t>, LCAM</a:t>
            </a:r>
          </a:p>
          <a:p>
            <a:pPr lvl="1">
              <a:lnSpc>
                <a:spcPts val="1700"/>
              </a:lnSpc>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171450" marR="0" indent="-171450">
              <a:buFontTx/>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b="1" dirty="0">
                <a:effectLst/>
                <a:latin typeface="Calibri" panose="020F0502020204030204" pitchFamily="34" charset="0"/>
                <a:ea typeface="Calibri" panose="020F0502020204030204" pitchFamily="34" charset="0"/>
                <a:cs typeface="Calibri" panose="020F0502020204030204" pitchFamily="34" charset="0"/>
              </a:rPr>
              <a:t>February 28, 2025: HOA Management Company Employee to HOA Resident </a:t>
            </a:r>
          </a:p>
          <a:p>
            <a:pPr marL="171450" marR="0" indent="-171450">
              <a:buFontTx/>
              <a:buChar char="-"/>
            </a:pPr>
            <a:endParaRPr lang="en-US" sz="1100" b="1" dirty="0">
              <a:latin typeface="Calibri" panose="020F0502020204030204" pitchFamily="34" charset="0"/>
              <a:ea typeface="Calibri" panose="020F0502020204030204" pitchFamily="34" charset="0"/>
              <a:cs typeface="Calibri" panose="020F0502020204030204" pitchFamily="34" charset="0"/>
            </a:endParaRP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Friday, February 28, 2025 4:28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Cc:</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 </a:t>
            </a:r>
            <a:r>
              <a:rPr lang="en-US" sz="1100" dirty="0">
                <a:effectLst/>
                <a:latin typeface="Calibri" panose="020F0502020204030204" pitchFamily="34" charset="0"/>
                <a:ea typeface="Calibri" panose="020F0502020204030204" pitchFamily="34" charset="0"/>
                <a:cs typeface="Calibri" panose="020F0502020204030204" pitchFamily="34" charset="0"/>
              </a:rPr>
              <a:t>DRC Application- Shed and Patio Project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I'll work on it tomorrow</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You'll have it when you come in Monday</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Thanks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Any idea, on a separate issue, when I get the process I've asked about?  Escalating to the attorneys and enforcement? Where </a:t>
            </a:r>
            <a:r>
              <a:rPr lang="en-US" sz="1100" dirty="0" err="1">
                <a:effectLst/>
                <a:latin typeface="Calibri" panose="020F0502020204030204" pitchFamily="34" charset="0"/>
                <a:ea typeface="Calibri" panose="020F0502020204030204" pitchFamily="34" charset="0"/>
                <a:cs typeface="Calibri" panose="020F0502020204030204" pitchFamily="34" charset="0"/>
              </a:rPr>
              <a:t>i</a:t>
            </a:r>
            <a:r>
              <a:rPr lang="en-US" sz="1100" dirty="0">
                <a:effectLst/>
                <a:latin typeface="Calibri" panose="020F0502020204030204" pitchFamily="34" charset="0"/>
                <a:ea typeface="Calibri" panose="020F0502020204030204" pitchFamily="34" charset="0"/>
                <a:cs typeface="Calibri" panose="020F0502020204030204" pitchFamily="34" charset="0"/>
              </a:rPr>
              <a:t> have fees </a:t>
            </a:r>
            <a:r>
              <a:rPr lang="en-US" sz="1100" dirty="0" err="1">
                <a:effectLst/>
                <a:latin typeface="Calibri" panose="020F0502020204030204" pitchFamily="34" charset="0"/>
                <a:ea typeface="Calibri" panose="020F0502020204030204" pitchFamily="34" charset="0"/>
                <a:cs typeface="Calibri" panose="020F0502020204030204" pitchFamily="34" charset="0"/>
              </a:rPr>
              <a:t>i</a:t>
            </a:r>
            <a:r>
              <a:rPr lang="en-US" sz="1100" dirty="0">
                <a:effectLst/>
                <a:latin typeface="Calibri" panose="020F0502020204030204" pitchFamily="34" charset="0"/>
                <a:ea typeface="Calibri" panose="020F0502020204030204" pitchFamily="34" charset="0"/>
                <a:cs typeface="Calibri" panose="020F0502020204030204" pitchFamily="34" charset="0"/>
              </a:rPr>
              <a:t> wish to dispute? I don't know the process so I'm uncertain what was followed. My limited reading has me concerned this was escalated improperly without due process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Which. Okay.  Mistakes happen.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Thanks</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1494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ED679-663A-6F3B-0363-27F2F586D05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885A53A-7202-9320-A0D1-E6C400A8033A}"/>
              </a:ext>
            </a:extLst>
          </p:cNvPr>
          <p:cNvSpPr txBox="1"/>
          <p:nvPr/>
        </p:nvSpPr>
        <p:spPr>
          <a:xfrm>
            <a:off x="190091" y="228073"/>
            <a:ext cx="11921833" cy="5001369"/>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March 1</a:t>
            </a:r>
            <a:r>
              <a:rPr lang="en-US" sz="1100" b="1" dirty="0">
                <a:effectLst/>
                <a:latin typeface="Calibri" panose="020F0502020204030204" pitchFamily="34" charset="0"/>
                <a:ea typeface="Calibri" panose="020F0502020204030204" pitchFamily="34" charset="0"/>
                <a:cs typeface="Calibri" panose="020F0502020204030204" pitchFamily="34" charset="0"/>
              </a:rPr>
              <a:t>, 2025: HOA Resident to HOA Management Company Employee- attempt to resu</a:t>
            </a:r>
            <a:r>
              <a:rPr lang="en-US" sz="1100" b="1" dirty="0">
                <a:latin typeface="Calibri" panose="020F0502020204030204" pitchFamily="34" charset="0"/>
                <a:ea typeface="Calibri" panose="020F0502020204030204" pitchFamily="34" charset="0"/>
                <a:cs typeface="Calibri" panose="020F0502020204030204" pitchFamily="34" charset="0"/>
              </a:rPr>
              <a:t>bmit</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latin typeface="Calibri" panose="020F0502020204030204" pitchFamily="34" charset="0"/>
                <a:ea typeface="Calibri" panose="020F0502020204030204" pitchFamily="34" charset="0"/>
                <a:cs typeface="Calibri" panose="020F0502020204030204" pitchFamily="34" charset="0"/>
              </a:rPr>
              <a: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Saturday, March 1, 2025 12:58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Cc:</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a:t>
            </a:r>
            <a:br>
              <a:rPr lang="en-US" sz="1100" dirty="0">
                <a:latin typeface="Calibri" panose="020F0502020204030204" pitchFamily="34" charset="0"/>
                <a:ea typeface="Calibri" panose="020F0502020204030204" pitchFamily="34" charset="0"/>
                <a:cs typeface="Calibri" panose="020F0502020204030204" pitchFamily="34" charset="0"/>
              </a:rPr>
            </a:b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a:t>
            </a:r>
            <a:r>
              <a:rPr lang="en-US" sz="1100" dirty="0">
                <a:effectLst/>
                <a:latin typeface="Calibri" panose="020F0502020204030204" pitchFamily="34" charset="0"/>
                <a:ea typeface="Calibri" panose="020F0502020204030204" pitchFamily="34" charset="0"/>
                <a:cs typeface="Calibri" panose="020F0502020204030204" pitchFamily="34" charset="0"/>
              </a:rPr>
              <a:t> DRC Application- Shed and Patio Project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 am getting started on my homework but I do wish to call out that this is another process that is frustrating</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 am attaching what I have from the first communications on this matter and I answered every question asked in this document.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Now I get a DENY consideration with additional questions well above and beyond the first communications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HOA-Manager-Masked</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 would like to speak to someone in leadership of the Board or management.  I am attempting to comply with direction, find guidance that countermands what is happening in process, continual creep of questions where I am guessing.   This is not good for the community, the HOA or me specifically.  I can’t comply with something if I have to guess or iteratively respond.</a:t>
            </a:r>
          </a:p>
          <a:p>
            <a:pPr lvl="1"/>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dirty="0">
                <a:effectLst/>
                <a:latin typeface="Calibri" panose="020F0502020204030204" pitchFamily="34" charset="0"/>
                <a:ea typeface="Calibri" panose="020F0502020204030204" pitchFamily="34" charset="0"/>
                <a:cs typeface="Calibri" panose="020F0502020204030204" pitchFamily="34" charset="0"/>
              </a:rPr>
              <a:t>From the most recent attachment sent now I have some VERY Specific questions never asked before.  Also requiring things that require professional services like a draftsman, survey team to solve for.</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 will not engage to understand what the DRC Decision processes are.  I’d like to understand the specific task and asks that the DRC committee or agency has to perform to as measurable tasks in the DRC decision process so I can understand how information is not communicated clearly to the HOA membership</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Thanks</a:t>
            </a:r>
          </a:p>
          <a:p>
            <a:pPr lvl="1"/>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 </a:t>
            </a: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endParaRPr lang="en-US"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8062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9DDCC-82D8-4967-412F-146B05B4CC5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544623A-1339-E9D5-B69E-204B5A08E493}"/>
              </a:ext>
            </a:extLst>
          </p:cNvPr>
          <p:cNvSpPr txBox="1"/>
          <p:nvPr/>
        </p:nvSpPr>
        <p:spPr>
          <a:xfrm>
            <a:off x="190091" y="228073"/>
            <a:ext cx="11921833" cy="6524863"/>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March 1</a:t>
            </a:r>
            <a:r>
              <a:rPr lang="en-US" sz="1100" b="1" dirty="0">
                <a:effectLst/>
                <a:latin typeface="Calibri" panose="020F0502020204030204" pitchFamily="34" charset="0"/>
                <a:ea typeface="Calibri" panose="020F0502020204030204" pitchFamily="34" charset="0"/>
                <a:cs typeface="Calibri" panose="020F0502020204030204" pitchFamily="34" charset="0"/>
              </a:rPr>
              <a:t>, 2025: HOA Resident to HOA Management Company Employee- attempt to resu</a:t>
            </a:r>
            <a:r>
              <a:rPr lang="en-US" sz="1100" b="1" dirty="0">
                <a:latin typeface="Calibri" panose="020F0502020204030204" pitchFamily="34" charset="0"/>
                <a:ea typeface="Calibri" panose="020F0502020204030204" pitchFamily="34" charset="0"/>
                <a:cs typeface="Calibri" panose="020F0502020204030204" pitchFamily="34" charset="0"/>
              </a:rPr>
              <a:t>bmit</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latin typeface="Calibri" panose="020F0502020204030204" pitchFamily="34" charset="0"/>
                <a:ea typeface="Calibri" panose="020F0502020204030204" pitchFamily="34" charset="0"/>
                <a:cs typeface="Calibri" panose="020F0502020204030204" pitchFamily="34" charset="0"/>
              </a:rPr>
              <a: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Saturday, March 1, 2025 12:58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Cc:</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a:t>
            </a:r>
            <a:br>
              <a:rPr lang="en-US" sz="1100" dirty="0">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a:t>
            </a:r>
            <a:r>
              <a:rPr lang="en-US" sz="1100" dirty="0">
                <a:effectLst/>
                <a:latin typeface="Calibri" panose="020F0502020204030204" pitchFamily="34" charset="0"/>
                <a:ea typeface="Calibri" panose="020F0502020204030204" pitchFamily="34" charset="0"/>
                <a:cs typeface="Calibri" panose="020F0502020204030204" pitchFamily="34" charset="0"/>
              </a:rPr>
              <a:t> DRC Application- Shed and Patio Project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 am getting started on my homework but I do wish to call out that this is another process that is frustrating</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 am attaching what I have from the first communications on this matter and I answered every question asked in this document.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Now I get a DENY consideration with additional questions well above and beyond the first communications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MASKED-HOA-Manager</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 would like to speak to someone in leadership of the Board or management.  I am attempting to comply with direction, find guidance that countermands what is happening in process, continual creep of questions where I am guessing.   This is not good for the community, the HOA or me specifically.  I can’t comply with something if I have to guess or iteratively respond.</a:t>
            </a:r>
          </a:p>
          <a:p>
            <a:pPr lvl="1"/>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dirty="0">
                <a:effectLst/>
                <a:latin typeface="Calibri" panose="020F0502020204030204" pitchFamily="34" charset="0"/>
                <a:ea typeface="Calibri" panose="020F0502020204030204" pitchFamily="34" charset="0"/>
                <a:cs typeface="Calibri" panose="020F0502020204030204" pitchFamily="34" charset="0"/>
              </a:rPr>
              <a:t>From the most recent attachment sent now I have some VERY Specific questions never asked before.  Also requiring things that require professional services like a draftsman, survey team to solve for.</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 will not engage to understand what the DRC Decision processes are.  I’d like to understand the specific task and asks that the DRC committee or agency has to perform to as measurable tasks in the DRC decision process so I can understand how information is not communicated clearly to the HOA membership</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Thanks</a:t>
            </a:r>
          </a:p>
          <a:p>
            <a:pPr lvl="1"/>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 </a:t>
            </a: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effectLst/>
                <a:latin typeface="Calibri" panose="020F0502020204030204" pitchFamily="34" charset="0"/>
                <a:ea typeface="Calibri" panose="020F0502020204030204" pitchFamily="34" charset="0"/>
                <a:cs typeface="Calibri" panose="020F0502020204030204" pitchFamily="34" charset="0"/>
              </a:rPr>
              <a:t>- March 1</a:t>
            </a:r>
            <a:r>
              <a:rPr lang="en-US" sz="1100" b="1" dirty="0">
                <a:effectLst/>
                <a:latin typeface="Calibri" panose="020F0502020204030204" pitchFamily="34" charset="0"/>
                <a:ea typeface="Calibri" panose="020F0502020204030204" pitchFamily="34" charset="0"/>
                <a:cs typeface="Calibri" panose="020F0502020204030204" pitchFamily="34" charset="0"/>
              </a:rPr>
              <a:t>, 2025: HOA Resident to HOA Management Company Employee- correction of previous email</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Saturday, March 1, 2025 2:59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Cc:</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a:t>
            </a:r>
            <a:r>
              <a:rPr lang="en-US" sz="1100" dirty="0">
                <a:effectLst/>
                <a:latin typeface="Calibri" panose="020F0502020204030204" pitchFamily="34" charset="0"/>
                <a:ea typeface="Calibri" panose="020F0502020204030204" pitchFamily="34" charset="0"/>
                <a:cs typeface="Calibri" panose="020F0502020204030204" pitchFamily="34" charset="0"/>
              </a:rPr>
              <a:t> DRC Application- Shed and Patio Project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 will now engage to understand what the DRC Decision processes are.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Correction</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Will send one more email with updates to answer these questions without securing professional services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If this fails, then I will need time to get professional services involved to provide the requested information</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 MASKED-Community-Name</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8211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4BBCC-73BC-6FED-6581-3C15C98ADC5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9D64296-FE2F-B4BB-D47F-81706EACCEEF}"/>
              </a:ext>
            </a:extLst>
          </p:cNvPr>
          <p:cNvSpPr txBox="1"/>
          <p:nvPr/>
        </p:nvSpPr>
        <p:spPr>
          <a:xfrm>
            <a:off x="135083" y="81930"/>
            <a:ext cx="11921833" cy="6694140"/>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March 1</a:t>
            </a:r>
            <a:r>
              <a:rPr lang="en-US" sz="1100" b="1" dirty="0">
                <a:effectLst/>
                <a:latin typeface="Calibri" panose="020F0502020204030204" pitchFamily="34" charset="0"/>
                <a:ea typeface="Calibri" panose="020F0502020204030204" pitchFamily="34" charset="0"/>
                <a:cs typeface="Calibri" panose="020F0502020204030204" pitchFamily="34" charset="0"/>
              </a:rPr>
              <a:t>, 2025: HOA Resident to HOA Management Company Employee- clarification of expectations</a:t>
            </a:r>
            <a:endParaRPr lang="en-US" sz="1100" b="1" dirty="0">
              <a:latin typeface="Calibri" panose="020F0502020204030204" pitchFamily="34" charset="0"/>
              <a:ea typeface="Calibri" panose="020F0502020204030204" pitchFamily="34" charset="0"/>
              <a:cs typeface="Calibri" panose="020F0502020204030204" pitchFamily="34" charset="0"/>
            </a:endParaRP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Sunday, March 2, 2025 3:35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Cc:</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a:t>
            </a:r>
            <a:r>
              <a:rPr lang="en-US" sz="1100" dirty="0">
                <a:effectLst/>
                <a:latin typeface="Calibri" panose="020F0502020204030204" pitchFamily="34" charset="0"/>
                <a:ea typeface="Calibri" panose="020F0502020204030204" pitchFamily="34" charset="0"/>
                <a:cs typeface="Calibri" panose="020F0502020204030204" pitchFamily="34" charset="0"/>
              </a:rPr>
              <a:t> DRC Application- Shed and Patio Project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 am attaching the response to this deny letter for requested approvals.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As to this thread/email with a DENY letter due to insufficient information: I am growing in my concern the HOA lacks competence to perform the function in a satisfactory approach to work with the HOA customers (body of stakeholders).  I have attempted to comply, communicate and meet with all HOA expectations and am witnessing weaknesses where the HOA does not communicate processes, does not reference or cite governances, does not respond in a timely manner prior to engaging in escalation that incur costs.  When requesting information the response appears to be ignored or treated contemptibly where the HOA management will get to it when they feel like it, while in the same duration are inflicting threats and financial costs to the HOA member (that would be us in this context).  I am hopeful that this is a one off condition of miscommunications but my attempts to work with the HOA are not sufficient to deescalate or communicate timely and effectively.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The specifics of my concern in the Deny letter are: there isn’t transparency on the expected information and I am guessing.  Attempts to answer questions were insufficient to these guesswork efforts on my behalf.  The understanding on what the DRC needs to evaluate (process and specific actions or evaluation points of an application) to meet HOA expectations are communicated piecemeal directly contributing to the anxiety of the HOA member (that would be us) to meet the expectations --- again, which were not clearly communicated</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Request to understand the governance and guidance of the DRC process, DRC employed members (or pro bono), areas of consideration by checklist of summary of the items required for review</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Request to understand the governance and guidance of the DRC process for the HOA member in transparency of the process, expected submission information with sufficient level of approval (e.g. permits now requested which is additional documentation that could have been requested in the first communications, but was not.  This is only one example.  There are drainage maps, survey and civil engineering tasks plausibly in this request for information but I really don’t know because it has never been made clear to us what we needed to submit)</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Explanation that we had verbal discussion stating that, in regards to a shed “We don’t care what you do in your backyard unless we see it from the street – then you would need a DRC” but the written governance I am independently reviewing is contradictory to this statement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The HOA action are contributing to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Damages: </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Emotional and anxiety damages to the HOA resident/stakeholder caused by HOA misstatement, conflict of guidance and HOA follow-on and independent decisions to escalate to Attorney and fees without clarity that I understood the HOA concern or expectation</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Costs in time which can be converted to costs in effort (dollars) - I have put hours into this now that I am responding to the HOA lack of clarity and I am reworking answers based on HOA inability to clearly explain process, expectations and timelines</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Risk to project where HOA resident, in good faith, felt there was no violation – now at risk for contracts of money spent and retaining labor to continue scheduled work.  Again, based on the HOA conflicting statements and lack of clarity on expectations or with communications where I was told one thing now being enforced with other guidance and communications.  I only know I have to stop and get approvals and my attempt to submit are now denied (this letter) based on HOA failures to clearly communicate what the HOA member needed to produce for information to meet compliance with HOA expectations</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Risk to project where HOA resident has been placed into the position to lose costs (the work performed) based on HOA conflicting guidance/statements that would have precluded the HOA resident from any expenditure if guidance and discussion were clearly communicated.</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8238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76F85-0F7F-84AA-D5C6-F35CD54BD3C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9BA845E-2756-0706-33F6-A844BF005FFC}"/>
              </a:ext>
            </a:extLst>
          </p:cNvPr>
          <p:cNvSpPr txBox="1"/>
          <p:nvPr/>
        </p:nvSpPr>
        <p:spPr>
          <a:xfrm>
            <a:off x="190091" y="228073"/>
            <a:ext cx="11921833" cy="4154984"/>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March 1</a:t>
            </a:r>
            <a:r>
              <a:rPr lang="en-US" sz="1100" b="1" dirty="0">
                <a:effectLst/>
                <a:latin typeface="Calibri" panose="020F0502020204030204" pitchFamily="34" charset="0"/>
                <a:ea typeface="Calibri" panose="020F0502020204030204" pitchFamily="34" charset="0"/>
                <a:cs typeface="Calibri" panose="020F0502020204030204" pitchFamily="34" charset="0"/>
              </a:rPr>
              <a:t>, 2025: HOA Resident to HOA Management Company Employee- clarification of expectations</a:t>
            </a:r>
            <a:r>
              <a:rPr lang="en-US" sz="1100" dirty="0">
                <a:effectLst/>
                <a:latin typeface="Calibri" panose="020F0502020204030204" pitchFamily="34" charset="0"/>
                <a:ea typeface="Calibri" panose="020F0502020204030204" pitchFamily="34" charset="0"/>
                <a:cs typeface="Calibri" panose="020F0502020204030204" pitchFamily="34" charset="0"/>
              </a:rPr>
              <a:t> (Continued)</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 am getting very frustrated with this situation and will state clearly, you are not building a good case against me with more attorney statements and no responses to clear asks that are being ignored.  I get back from my trip end of the week.  If I don’t have any traction, management leadership (above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MASKED-HOA-MANAGER</a:t>
            </a:r>
            <a:r>
              <a:rPr lang="en-US" sz="1100" dirty="0">
                <a:effectLst/>
                <a:latin typeface="Calibri" panose="020F0502020204030204" pitchFamily="34" charset="0"/>
                <a:ea typeface="Calibri" panose="020F0502020204030204" pitchFamily="34" charset="0"/>
                <a:cs typeface="Calibri" panose="020F0502020204030204" pitchFamily="34" charset="0"/>
              </a:rPr>
              <a:t>) scheduled, answers to my inquiries.  We will have no choice but for me to escalate and I really don’t want to do that. This is a Shed.  It matches my house.  This is not inventing a new electric car.  People have sheds built daily.  I am not really sure I understand why the HOA is not able to support and solve such a basic.  I also don’t understands why the HOA went nuclear to legal process when I was completely unaware and misguided in the communications we had.</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Board Election Process: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To contribute to the success of the HOA, I have sent my nomination for Board of Directors as the Director with confidence I can provide improved leadership to correct these weaknesses (if so elected).  If I am not successful in the election, I will need to better understand the communication processes to address my lack of confidence concerns.  I believe assisting me in understanding how to work with the HOA is a responsibility of the HOA and its’ management.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Attorney demand letters: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 have received two letters today: Both post marked February 21, 2025, Exact same letter.   One is certified mail the other is not.  If this was intended for signature, that did not happen.   As I am not being given any answers from the attorney or the HOA on due process; I will return from my business trip end of week with hopes to have that information provided.  If I do not have an answer on this process, I will retain legal counsel to engage with appropriate steps to obtain this information that has been requested (multiple times).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Thanks</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Masked-HOA-Resident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628650" lvl="1" indent="-171450">
              <a:buFontTx/>
              <a:buChar char="-"/>
            </a:pP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p>
            <a:pPr lvl="2"/>
            <a:r>
              <a:rPr lang="en-US" sz="11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60052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FDBD1-1C6A-FD12-9FC2-0C7AA39FFA6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A815047-9AE3-F1ED-5A8A-E2837332AAC2}"/>
              </a:ext>
            </a:extLst>
          </p:cNvPr>
          <p:cNvSpPr txBox="1"/>
          <p:nvPr/>
        </p:nvSpPr>
        <p:spPr>
          <a:xfrm>
            <a:off x="439615" y="140677"/>
            <a:ext cx="11482754" cy="6355586"/>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indent="-171450">
              <a:buFontTx/>
              <a:buChar char="-"/>
            </a:pPr>
            <a:r>
              <a:rPr lang="en-US" sz="1100" b="1" dirty="0">
                <a:latin typeface="Calibri" panose="020F0502020204030204" pitchFamily="34" charset="0"/>
                <a:ea typeface="Calibri" panose="020F0502020204030204" pitchFamily="34" charset="0"/>
                <a:cs typeface="Calibri" panose="020F0502020204030204" pitchFamily="34" charset="0"/>
              </a:rPr>
              <a:t>February 20, 2023: Resident response by email: Continued</a:t>
            </a:r>
            <a:r>
              <a:rPr lang="en-US" sz="1100" b="1" dirty="0">
                <a:effectLst/>
                <a:latin typeface="Calibri" panose="020F0502020204030204" pitchFamily="34" charset="0"/>
                <a:ea typeface="Calibri" panose="020F0502020204030204" pitchFamily="34" charset="0"/>
                <a:cs typeface="Calibri" panose="020F0502020204030204" pitchFamily="34" charset="0"/>
              </a:rPr>
              <a:t> </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Series of question for walk path</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How wide is the walkway?  3ft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How is drainage managed? The distance between the home and the fence does not appear to be wide enough for a walk?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Image provided was not to scale.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From corner of house to the property line (fence) is approximately 6 feet at most narrow point; walk path goes down the center.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Pavers installed to allow water to pass through the seams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On the house/residence side there is an overhang with added guttering keep that section dry. (2ft)  All this covered space does not receive rainfall</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The opposite side of the walk (neighbor side) 2ft grass area – this has a French drain</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Walkway is adjacent to the French drain that was installed by the builder.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1600200" lvl="3" indent="-228600">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French drain is a buried drain line starting at front of the property, straight down the property line to an opening in the rear (past the back fence) with a drain outlet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1600200" lvl="3" indent="-228600">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French drain is  buried rock (1.5ft to 2ft of earth) and a French drain line ties into my home guttering to move water from the space between the two properties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The planned  walk is intended to improve the drainage by directing water collected in the existing grass area (neighbor side of the walk) into the French drain (buried rock)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If, during setup of the walk, the French drain is uncovered, it will not be tampered with.  The walk will be reduced in width to meet the intent of having water directed to the French drain (and reduce the mushy condition)</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I am not certain if my neighbor intends to add gutters but they may as the area is very mushy which is why the French drain was installed from front of property (house) all the way to the back fence</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Not asked but to inform: Plan shown ties the paver patio to the walkway so there is a natural path without a strange break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Please let me know if this is sufficient to the provided questions.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Minimally, if there are concerns around the shed – that is my priority.  I did not know that I needed approval based the recent visit by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 HOA Manager / MASKED HOA Management Company Employee Name(s) </a:t>
            </a:r>
            <a:r>
              <a:rPr lang="en-US" sz="1100" dirty="0">
                <a:effectLst/>
                <a:latin typeface="Calibri" panose="020F0502020204030204" pitchFamily="34" charset="0"/>
                <a:ea typeface="Calibri" panose="020F0502020204030204" pitchFamily="34" charset="0"/>
                <a:cs typeface="Calibri" panose="020F0502020204030204" pitchFamily="34" charset="0"/>
              </a:rPr>
              <a:t> where I understood there wasn’t a need for approval if not seen from the street.  Did not realize the side street was also a concern of “seen from the street” and/or my one neighbor’s continual concerns on all other home owners efforts to change anything in their landscaping (RE: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 </a:t>
            </a:r>
            <a:r>
              <a:rPr lang="en-US" sz="1100" dirty="0" err="1">
                <a:solidFill>
                  <a:srgbClr val="FF0000"/>
                </a:solidFill>
                <a:latin typeface="Calibri" panose="020F0502020204030204" pitchFamily="34" charset="0"/>
                <a:ea typeface="Calibri" panose="020F0502020204030204" pitchFamily="34" charset="0"/>
                <a:cs typeface="Calibri" panose="020F0502020204030204" pitchFamily="34" charset="0"/>
              </a:rPr>
              <a:t>Mr</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 Name and </a:t>
            </a:r>
            <a:r>
              <a:rPr lang="en-US" sz="1100" dirty="0" err="1">
                <a:solidFill>
                  <a:srgbClr val="FF0000"/>
                </a:solidFill>
                <a:latin typeface="Calibri" panose="020F0502020204030204" pitchFamily="34" charset="0"/>
                <a:ea typeface="Calibri" panose="020F0502020204030204" pitchFamily="34" charset="0"/>
                <a:cs typeface="Calibri" panose="020F0502020204030204" pitchFamily="34" charset="0"/>
              </a:rPr>
              <a:t>Mrs</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 Name Neighbor Family name (with grievance) </a:t>
            </a:r>
            <a:r>
              <a:rPr lang="en-US" sz="1100" dirty="0">
                <a:effectLst/>
                <a:latin typeface="Calibri" panose="020F0502020204030204" pitchFamily="34" charset="0"/>
                <a:ea typeface="Calibri" panose="020F0502020204030204" pitchFamily="34" charset="0"/>
                <a:cs typeface="Calibri" panose="020F0502020204030204" pitchFamily="34" charset="0"/>
              </a:rPr>
              <a:t>continual complaints to the HOA).  Privacy wall was added to reduce their seeming anxiety on what everyone else is doing with their property</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We just wish to have a small patio and small workshop shed so we can enjoy the outdoors (sunlight) in a private and peaceful setting that also adds some design/art to the property for increased value,  I have the shed on that side of the property because of the neighbor concerns (Grube family) that I not even walk on their grass.  If we placed this on the opposite side of our home we only have about 2ft of walking path  and I don’t think I can successfully meet the Grube family ask to not walk on their grass based my lack of balance as a 100% disabled combat vet.   2ft walkways are equivalent to a tight rope walk for me.  This is why we are trying to do a 3ft defined walkway so we can have dry path to the new gate and access our backyard.  Mushy and slippery conditions (current state) are also a condition that increases risk of falling.  So the path was necessary to deal with my disabilities.  While the other side (shared with the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Masked-Neighbor-Family-Name</a:t>
            </a:r>
            <a:r>
              <a:rPr lang="en-US" sz="1100" dirty="0">
                <a:effectLst/>
                <a:latin typeface="Calibri" panose="020F0502020204030204" pitchFamily="34" charset="0"/>
                <a:ea typeface="Calibri" panose="020F0502020204030204" pitchFamily="34" charset="0"/>
                <a:cs typeface="Calibri" panose="020F0502020204030204" pitchFamily="34" charset="0"/>
              </a:rPr>
              <a:t> family) was dry, it was not ideal to build the structure on that side due to their high levels of seeming anxiety that I touch their grass.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Yes, I know… “you damn kids get off my yard” is echoing in this concern but trying to architect around this ask</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en-US" sz="11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103053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26BA5-D4AE-A31D-2C84-6A2C21D34C9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6E27DB8-368F-1D89-DD31-BEF85D4343A1}"/>
              </a:ext>
            </a:extLst>
          </p:cNvPr>
          <p:cNvSpPr txBox="1"/>
          <p:nvPr/>
        </p:nvSpPr>
        <p:spPr>
          <a:xfrm>
            <a:off x="190091" y="228073"/>
            <a:ext cx="11921833" cy="6679457"/>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7, 2025: HOA Manager to HOA Resident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From:</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a:t>
            </a:r>
            <a:b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Sent: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Friday, March 7, 2025 7:43:31 AM</a:t>
            </a:r>
            <a:b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a:t>
            </a:r>
            <a:b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Subject: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 </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DRC Application- Shed and Patio Project</a:t>
            </a: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Good morning,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hope your week has gone well.</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am reaching out to see if you would like to meet to discuss any of your questions and concerns. I am available on Monday or Wednesday if either of these days work with your schedule.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Looking forward to hearing back.</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Have a great weekend.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a:t>
            </a: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CMCA AMS PCAM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Community Manager</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lnSpc>
                <a:spcPts val="1700"/>
              </a:lnSpc>
            </a:pP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a:t>
            </a:r>
            <a:r>
              <a:rPr lang="en-US" sz="11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 Residential Association, Inc.</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a:t>
            </a:r>
            <a:r>
              <a:rPr lang="en-US" sz="11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 Commercial Association, Inc.</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lnSpc>
                <a:spcPts val="1700"/>
              </a:lnSpc>
            </a:pPr>
            <a:r>
              <a:rPr lang="en-US"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FOLLOW US ON FACEBOOK</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 website (governance documents directions are unclear if this can be stated in public without legal concerns)</a:t>
            </a:r>
          </a:p>
          <a:p>
            <a:pPr lvl="1">
              <a:lnSpc>
                <a:spcPts val="1700"/>
              </a:lnSpc>
            </a:pPr>
            <a:r>
              <a:rPr lang="en-US" sz="11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57 Homegrown Way, Suite 303 •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a:t>
            </a:r>
            <a:r>
              <a:rPr lang="en-US" sz="11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 FL 32097</a:t>
            </a:r>
            <a:br>
              <a:rPr lang="en-US" sz="11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br>
            <a:r>
              <a:rPr lang="en-US" sz="1100" u="sng" dirty="0">
                <a:solidFill>
                  <a:srgbClr val="1F497D"/>
                </a:solidFill>
                <a:effectLst/>
                <a:latin typeface="Calibri" panose="020F0502020204030204" pitchFamily="34" charset="0"/>
                <a:ea typeface="Calibri" panose="020F0502020204030204" pitchFamily="34" charset="0"/>
                <a:cs typeface="Calibri" panose="020F0502020204030204" pitchFamily="34" charset="0"/>
                <a:hlinkClick r:id="rId3"/>
              </a:rPr>
              <a:t>www.CCMCnet.com</a:t>
            </a:r>
            <a:r>
              <a:rPr lang="en-US" sz="11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    </a:t>
            </a:r>
            <a:r>
              <a:rPr lang="en-US" sz="1100" b="1"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 office: (904) 530-1559</a:t>
            </a:r>
          </a:p>
          <a:p>
            <a:pPr lvl="1">
              <a:lnSpc>
                <a:spcPts val="1700"/>
              </a:lnSpc>
            </a:pPr>
            <a:endParaRPr lang="en-US" sz="1100" b="1" dirty="0">
              <a:solidFill>
                <a:srgbClr val="1F497D"/>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700"/>
              </a:lnSpc>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7, 2025: HOA Manager to HOA Resident</a:t>
            </a:r>
          </a:p>
          <a:p>
            <a:pPr marL="0" marR="0">
              <a:buNone/>
            </a:pP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Friday, March 7, 2025 7:46 AM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a:t>
            </a:r>
            <a:r>
              <a:rPr lang="en-US" sz="1100" dirty="0">
                <a:effectLst/>
                <a:latin typeface="Calibri" panose="020F0502020204030204" pitchFamily="34" charset="0"/>
                <a:ea typeface="Calibri" panose="020F0502020204030204" pitchFamily="34" charset="0"/>
                <a:cs typeface="Calibri" panose="020F0502020204030204" pitchFamily="34" charset="0"/>
              </a:rPr>
              <a:t> DRC Application- Shed and Patio Project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 will look at my schedule</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With out without your attorneys?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Via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 cell</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0997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F1511-1D8F-D3BD-03D9-F6AC05DD528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3B7B537-B7BC-CCA7-77B7-CCC58BD5789D}"/>
              </a:ext>
            </a:extLst>
          </p:cNvPr>
          <p:cNvSpPr txBox="1"/>
          <p:nvPr/>
        </p:nvSpPr>
        <p:spPr>
          <a:xfrm>
            <a:off x="190091" y="228073"/>
            <a:ext cx="11921833" cy="6510180"/>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7, 2025: HOA Resident to HOA Manager</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From:</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Friday, March 7, 2025 7:54 AM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a:t>
            </a:r>
            <a:b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Subject: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 </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DRC Application- Shed and Patio Project</a:t>
            </a: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Thanks for the quick reply.</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will be just me. Please know that I am committed to working with you to find a way forward that leads to a positive outcome.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a:t>
            </a: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CMCA AMS PCAM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Community Manager</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lnSpc>
                <a:spcPts val="1700"/>
              </a:lnSpc>
            </a:pP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a:t>
            </a:r>
            <a:r>
              <a:rPr lang="en-US" sz="11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 Residential Association, Inc.</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a:t>
            </a:r>
            <a:r>
              <a:rPr lang="en-US" sz="11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 Commercial Association, Inc.</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lnSpc>
                <a:spcPts val="1700"/>
              </a:lnSpc>
            </a:pPr>
            <a:r>
              <a:rPr lang="en-US"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FOLLOW US ON FACEBOOK</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 website (governance documents directions are unclear if this can be stated in public without legal concerns)</a:t>
            </a:r>
          </a:p>
          <a:p>
            <a:pPr lvl="1">
              <a:lnSpc>
                <a:spcPts val="1700"/>
              </a:lnSpc>
            </a:pPr>
            <a:r>
              <a:rPr lang="en-US" sz="11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57 Homegrown Way, Suite 303 •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a:t>
            </a:r>
            <a:r>
              <a:rPr lang="en-US" sz="11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 FL 32097</a:t>
            </a:r>
            <a:br>
              <a:rPr lang="en-US" sz="11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br>
            <a:r>
              <a:rPr lang="en-US" sz="1100" u="sng" dirty="0">
                <a:solidFill>
                  <a:srgbClr val="1F497D"/>
                </a:solidFill>
                <a:effectLst/>
                <a:latin typeface="Calibri" panose="020F0502020204030204" pitchFamily="34" charset="0"/>
                <a:ea typeface="Calibri" panose="020F0502020204030204" pitchFamily="34" charset="0"/>
                <a:cs typeface="Calibri" panose="020F0502020204030204" pitchFamily="34" charset="0"/>
                <a:hlinkClick r:id="rId3"/>
              </a:rPr>
              <a:t>www.CCMCnet.com</a:t>
            </a:r>
            <a:r>
              <a:rPr lang="en-US" sz="11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    </a:t>
            </a:r>
            <a:r>
              <a:rPr lang="en-US" sz="1100" b="1"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 office: (904) 530-1559</a:t>
            </a:r>
          </a:p>
          <a:p>
            <a:pPr lvl="1">
              <a:lnSpc>
                <a:spcPts val="1700"/>
              </a:lnSpc>
            </a:pPr>
            <a:endParaRPr lang="en-US" sz="1100" b="1" dirty="0">
              <a:solidFill>
                <a:srgbClr val="1F497D"/>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nSpc>
                <a:spcPts val="1700"/>
              </a:lnSpc>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7, 2025: HOA Manager to HOA Resident</a:t>
            </a:r>
          </a:p>
          <a:p>
            <a:pPr marL="0" marR="0">
              <a:buNone/>
            </a:pP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Friday, March 7, 2025 6:57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a:t>
            </a:r>
            <a:r>
              <a:rPr lang="en-US" sz="1100" dirty="0">
                <a:effectLst/>
                <a:latin typeface="Calibri" panose="020F0502020204030204" pitchFamily="34" charset="0"/>
                <a:ea typeface="Calibri" panose="020F0502020204030204" pitchFamily="34" charset="0"/>
                <a:cs typeface="Calibri" panose="020F0502020204030204" pitchFamily="34" charset="0"/>
              </a:rPr>
              <a:t> DRC Application- Shed and Patio Project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 can do Wednesday at 930 – 1030 or 3 – 4 pm</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 am waiting on a consultation with an attorney that I hope to accomplish prior to this meeting and if I can’t accomplish that the agenda may be abridged until I can retain legal counsel. Prudence are for us to have legal counsel prepared as the HOA already has that initiated and taken actions through an attorney.</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Thanks</a:t>
            </a:r>
          </a:p>
          <a:p>
            <a:pPr lvl="1">
              <a:lnSpc>
                <a:spcPts val="1700"/>
              </a:lnSpc>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7777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0E528-1B4E-127B-C6DD-794DA640B0A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4BA53DE-FE63-B3A3-7A87-975A89944086}"/>
              </a:ext>
            </a:extLst>
          </p:cNvPr>
          <p:cNvSpPr txBox="1"/>
          <p:nvPr/>
        </p:nvSpPr>
        <p:spPr>
          <a:xfrm>
            <a:off x="190091" y="228073"/>
            <a:ext cx="11921833" cy="6510180"/>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7, 2025: HOA Manager to HOA Resident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From:</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Friday, March 7, 2025 7:54 AM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a:t>
            </a:r>
            <a:b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Subject: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 </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DRC Application- Shed and Patio Project</a:t>
            </a: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Thanks for the quick reply.</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will be just me. Please know that I am committed to working with you to find a way forward that leads to a positive outcome.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a:t>
            </a: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CMCA AMS PCAM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Community Manager</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lnSpc>
                <a:spcPts val="1700"/>
              </a:lnSpc>
            </a:pP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a:t>
            </a:r>
            <a:r>
              <a:rPr lang="en-US" sz="11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 Residential Association, Inc.</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a:t>
            </a:r>
            <a:r>
              <a:rPr lang="en-US" sz="11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 Commercial Association, Inc.</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lnSpc>
                <a:spcPts val="1700"/>
              </a:lnSpc>
            </a:pPr>
            <a:r>
              <a:rPr lang="en-US"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FOLLOW US ON FACEBOOK</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 website (governance documents directions are unclear if this can be stated in public without legal concerns)</a:t>
            </a:r>
          </a:p>
          <a:p>
            <a:pPr lvl="1">
              <a:lnSpc>
                <a:spcPts val="1700"/>
              </a:lnSpc>
            </a:pPr>
            <a:r>
              <a:rPr lang="en-US" sz="11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57 Homegrown Way, Suite 303 •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a:t>
            </a:r>
            <a:r>
              <a:rPr lang="en-US" sz="11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 FL 32097</a:t>
            </a:r>
            <a:br>
              <a:rPr lang="en-US" sz="11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br>
            <a:r>
              <a:rPr lang="en-US" sz="1100" u="sng" dirty="0">
                <a:solidFill>
                  <a:srgbClr val="1F497D"/>
                </a:solidFill>
                <a:effectLst/>
                <a:latin typeface="Calibri" panose="020F0502020204030204" pitchFamily="34" charset="0"/>
                <a:ea typeface="Calibri" panose="020F0502020204030204" pitchFamily="34" charset="0"/>
                <a:cs typeface="Calibri" panose="020F0502020204030204" pitchFamily="34" charset="0"/>
                <a:hlinkClick r:id="rId3"/>
              </a:rPr>
              <a:t>www.CCMCnet.com</a:t>
            </a:r>
            <a:r>
              <a:rPr lang="en-US" sz="11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    </a:t>
            </a:r>
            <a:r>
              <a:rPr lang="en-US" sz="1100" b="1"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 office: (904) 530-1559</a:t>
            </a:r>
          </a:p>
          <a:p>
            <a:pPr lvl="1">
              <a:lnSpc>
                <a:spcPts val="1700"/>
              </a:lnSpc>
            </a:pPr>
            <a:endParaRPr lang="en-US" sz="1100" b="1" dirty="0">
              <a:solidFill>
                <a:srgbClr val="1F497D"/>
              </a:solidFill>
              <a:effectLst/>
              <a:latin typeface="Calibri" panose="020F0502020204030204" pitchFamily="34" charset="0"/>
              <a:ea typeface="Calibri" panose="020F0502020204030204" pitchFamily="34" charset="0"/>
              <a:cs typeface="Calibri" panose="020F0502020204030204" pitchFamily="34" charset="0"/>
            </a:endParaRPr>
          </a:p>
          <a:p>
            <a:pPr marL="171450" marR="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7, 2025: HOA Resident to HOA Manager</a:t>
            </a:r>
          </a:p>
          <a:p>
            <a:pPr marL="0" marR="0">
              <a:buNone/>
            </a:pP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Friday, March 7, 2025 6:57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a:t>
            </a:r>
            <a:r>
              <a:rPr lang="en-US" sz="1100" dirty="0">
                <a:effectLst/>
                <a:latin typeface="Calibri" panose="020F0502020204030204" pitchFamily="34" charset="0"/>
                <a:ea typeface="Calibri" panose="020F0502020204030204" pitchFamily="34" charset="0"/>
                <a:cs typeface="Calibri" panose="020F0502020204030204" pitchFamily="34" charset="0"/>
              </a:rPr>
              <a:t> DRC Application- Shed and Patio Project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 can do Wednesday at 930 – 1030 or 3 – 4 pm</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 am waiting on a consultation with an attorney that I hope to accomplish prior to this meeting and if I can’t accomplish that the agenda may be abridged until I can retain legal counsel. Prudence are for us to have legal counsel prepared as the HOA already has that initiated and taken actions through an attorney.</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Thanks</a:t>
            </a:r>
          </a:p>
          <a:p>
            <a:pPr lvl="1">
              <a:lnSpc>
                <a:spcPts val="1700"/>
              </a:lnSpc>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4273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7CD22-8E03-D1E8-470E-4612AD533F5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98F5013-0B77-D6F9-4BC6-8CDFCEE5C7C7}"/>
              </a:ext>
            </a:extLst>
          </p:cNvPr>
          <p:cNvSpPr txBox="1"/>
          <p:nvPr/>
        </p:nvSpPr>
        <p:spPr>
          <a:xfrm>
            <a:off x="190091" y="228073"/>
            <a:ext cx="11921833" cy="6524863"/>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10, 2025: HOA Manager to HOA Resident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From:</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Monday, March 10, 2025 2:20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a:t>
            </a:r>
            <a:b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Subject: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 </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DRC Application- Shed and Patio Project</a:t>
            </a: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Good afternoon.</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appreciate your update and understand your concerns. My intention was simply to provide assistance with your shed application. However, given the involvement of legal counsel, I will not be able to meet at this time.</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Please don't hesitate to let me know if there is anything I can do to help with the application.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Best regards,</a:t>
            </a:r>
          </a:p>
          <a:p>
            <a:pPr lvl="1"/>
            <a:endPar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71450" marR="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10, 2025: HOA Resident to HOA Manager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Monday, March 10, 2025 5:17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a:t>
            </a:r>
            <a:r>
              <a:rPr lang="en-US" sz="1100" dirty="0">
                <a:effectLst/>
                <a:latin typeface="Calibri" panose="020F0502020204030204" pitchFamily="34" charset="0"/>
                <a:ea typeface="Calibri" panose="020F0502020204030204" pitchFamily="34" charset="0"/>
                <a:cs typeface="Calibri" panose="020F0502020204030204" pitchFamily="34" charset="0"/>
              </a:rPr>
              <a:t> DRC Application- Shed and Patio Project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 am not sure I understand – your legal counsel stated you cannot speak with me?</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If I am an HOA resident/member and have a series of questions that have yet to be answered – I need to have a better understanding of this.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Am I now being penalized by the HOA and HOA Manager for services I pay for?</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I have no answers to a series of questions I submitted with a perspective that the HOA management company or manager is the responsible entity to answer those questions on existing policy, guidance, process.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Maybe I misunderstood the HOA management company functions – is there a list of services provided to the HOA membership that I can review so I understand if my questions are inappropriate for HOA management response?</a:t>
            </a:r>
          </a:p>
          <a:p>
            <a:pPr lvl="1"/>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dirty="0">
                <a:effectLst/>
                <a:latin typeface="Calibri" panose="020F0502020204030204" pitchFamily="34" charset="0"/>
                <a:ea typeface="Calibri" panose="020F0502020204030204" pitchFamily="34" charset="0"/>
                <a:cs typeface="Calibri" panose="020F0502020204030204" pitchFamily="34" charset="0"/>
              </a:rPr>
              <a:t>to one of my earlier questions and concerns – I requested someone above your level (your boss) so I can have a discussion on concerns where I’ve inputs in (questions) and they seem to be ignored or deemed unnecessary to provide response too.</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Now I am under the impression that services from the HOA management team are revoked to this HOA Member because of the HOA Manager “DECISION” to escalate the Enforcement process-- (that you will not provide me after 2+ weeks and deferred to an attorney who I cannot give direction to).  You made the decision to go legal quickly and unaware if I even knew the concerns/direction of the HOA and now you are revoking any services or guidance to the community member (me) because of your decision?</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Very concerning, very </a:t>
            </a:r>
            <a:r>
              <a:rPr lang="en-US" sz="1100">
                <a:effectLst/>
                <a:latin typeface="Calibri" panose="020F0502020204030204" pitchFamily="34" charset="0"/>
                <a:ea typeface="Calibri" panose="020F0502020204030204" pitchFamily="34" charset="0"/>
                <a:cs typeface="Calibri" panose="020F0502020204030204" pitchFamily="34" charset="0"/>
              </a:rPr>
              <a:t>confused.</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0614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3F1A2-09CA-5B7B-43FA-DC11D5C66C1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DC2F3E1-B58C-5355-E280-101AEDCEA1C4}"/>
              </a:ext>
            </a:extLst>
          </p:cNvPr>
          <p:cNvSpPr txBox="1"/>
          <p:nvPr/>
        </p:nvSpPr>
        <p:spPr>
          <a:xfrm>
            <a:off x="190091" y="228073"/>
            <a:ext cx="11921833" cy="3985706"/>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r>
              <a:rPr lang="en-US" sz="1100" b="1" dirty="0">
                <a:effectLst/>
                <a:latin typeface="Calibri" panose="020F0502020204030204" pitchFamily="34" charset="0"/>
                <a:ea typeface="Calibri" panose="020F0502020204030204" pitchFamily="34" charset="0"/>
                <a:cs typeface="Calibri" panose="020F0502020204030204" pitchFamily="34" charset="0"/>
              </a:rPr>
              <a:t>- March 10, 2025: HOA Resident to HOA Management Employee Email</a:t>
            </a:r>
          </a:p>
          <a:p>
            <a:pPr lvl="1"/>
            <a:endPar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1"/>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From: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Monday, March 10, 2025 5:24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Cc:</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 </a:t>
            </a:r>
          </a:p>
          <a:p>
            <a:pPr lvl="1"/>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a:t>
            </a:r>
            <a:r>
              <a:rPr lang="en-US" sz="1100" dirty="0">
                <a:effectLst/>
                <a:latin typeface="Calibri" panose="020F0502020204030204" pitchFamily="34" charset="0"/>
                <a:ea typeface="Calibri" panose="020F0502020204030204" pitchFamily="34" charset="0"/>
                <a:cs typeface="Calibri" panose="020F0502020204030204" pitchFamily="34" charset="0"/>
              </a:rPr>
              <a:t> DRC Application- Shed and Patio Project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a:t>
            </a:r>
            <a:r>
              <a:rPr lang="en-US" sz="1100" dirty="0">
                <a:effectLst/>
                <a:latin typeface="Calibri" panose="020F0502020204030204" pitchFamily="34" charset="0"/>
                <a:ea typeface="Calibri" panose="020F0502020204030204" pitchFamily="34" charset="0"/>
                <a:cs typeface="Calibri" panose="020F0502020204030204" pitchFamily="34" charset="0"/>
              </a:rPr>
              <a:t> stated he cannot speak with me on this matter and to close the loop on this you may need to talk with him if you are allowed to answer this question. I am uncertain what can be stated due to the </a:t>
            </a:r>
            <a:r>
              <a:rPr lang="en-US" sz="1100" b="1" dirty="0">
                <a:effectLst/>
                <a:latin typeface="Calibri" panose="020F0502020204030204" pitchFamily="34" charset="0"/>
                <a:ea typeface="Calibri" panose="020F0502020204030204" pitchFamily="34" charset="0"/>
                <a:cs typeface="Calibri" panose="020F0502020204030204" pitchFamily="34" charset="0"/>
              </a:rPr>
              <a:t>denial of HOA services</a:t>
            </a:r>
            <a:r>
              <a:rPr lang="en-US" sz="1100" dirty="0">
                <a:effectLst/>
                <a:latin typeface="Calibri" panose="020F0502020204030204" pitchFamily="34" charset="0"/>
                <a:ea typeface="Calibri" panose="020F0502020204030204" pitchFamily="34" charset="0"/>
                <a:cs typeface="Calibri" panose="020F0502020204030204" pitchFamily="34" charset="0"/>
              </a:rPr>
              <a:t> directly to the  Family – this address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MASKED-Resident-Address </a:t>
            </a:r>
            <a:r>
              <a:rPr lang="en-US" sz="1100" dirty="0">
                <a:effectLst/>
                <a:latin typeface="Calibri" panose="020F0502020204030204" pitchFamily="34" charset="0"/>
                <a:ea typeface="Calibri" panose="020F0502020204030204" pitchFamily="34" charset="0"/>
                <a:cs typeface="Calibri" panose="020F0502020204030204" pitchFamily="34" charset="0"/>
              </a:rPr>
              <a:t>Drive</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If anyone can tell me where this application sits would be helpful</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Denied, start over we threw all your stuff out and you go back to GO and start over</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This is added to the existing request for review and those steps look like this (process)</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Based on the HOA Manager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 statement he cannot talk with us – all HOA services are denied or will be treated as NO SERVICE or RESPONSE going forward without clarification to the HOA Member - until legal issues are resolved</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Other options I am not aware of</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Thanks</a:t>
            </a:r>
          </a:p>
          <a:p>
            <a:pPr lvl="1"/>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7851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FF6EF-9A79-113E-B490-FD6A441BC0B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6535CA2-7010-C381-C6AF-4FD994060971}"/>
              </a:ext>
            </a:extLst>
          </p:cNvPr>
          <p:cNvSpPr txBox="1"/>
          <p:nvPr/>
        </p:nvSpPr>
        <p:spPr>
          <a:xfrm>
            <a:off x="190091" y="228073"/>
            <a:ext cx="11921833" cy="3816429"/>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11, 2025: HOA Management Company Employee to HOA Resident</a:t>
            </a:r>
          </a:p>
          <a:p>
            <a:pPr lvl="1" eaLnBrk="0" fontAlgn="base" hangingPunct="0">
              <a:spcBef>
                <a:spcPct val="0"/>
              </a:spcBef>
              <a:spcAft>
                <a:spcPct val="0"/>
              </a:spcAf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From:</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a:t>
            </a:r>
            <a:b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Sent:</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Tuesday, March 11, 2025 10:05 AM</a:t>
            </a:r>
            <a:b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To:</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a:t>
            </a:r>
            <a:b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Cc:</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 </a:t>
            </a:r>
          </a:p>
          <a:p>
            <a:pPr lvl="1" eaLnBrk="0" fontAlgn="base" hangingPunct="0">
              <a:spcBef>
                <a:spcPct val="0"/>
              </a:spcBef>
              <a:spcAft>
                <a:spcPct val="0"/>
              </a:spcAf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Subject:</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DRC Application- Shed and Patio Project</a:t>
            </a:r>
          </a:p>
          <a:p>
            <a:pPr lvl="1" eaLnBrk="0" fontAlgn="base" hangingPunct="0">
              <a:spcBef>
                <a:spcPct val="0"/>
              </a:spcBef>
              <a:spcAft>
                <a:spcPct val="0"/>
              </a:spcAft>
            </a:pPr>
            <a:endPar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Good Morning, Mr.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Thank you for reaching out. I understand that you feel you were denied services, and I’m sorry for the confusion. However, our services are still available to you. We are happy to assist further and clarify misunderstandings.</a:t>
            </a:r>
          </a:p>
          <a:p>
            <a:pPr lvl="1" eaLnBrk="0" fontAlgn="base" hangingPunct="0">
              <a:spcBef>
                <a:spcPct val="0"/>
              </a:spcBef>
              <a:spcAft>
                <a:spcPct val="0"/>
              </a:spcAft>
            </a:pP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Your application was not approved because additional information was needed to move forward. Although the application wasn’t approved initially, the designee did provide guidance on how to resubmit the application with the necessary details.</a:t>
            </a:r>
          </a:p>
          <a:p>
            <a:pPr lvl="1" eaLnBrk="0" fontAlgn="base" hangingPunct="0">
              <a:spcBef>
                <a:spcPct val="0"/>
              </a:spcBef>
              <a:spcAft>
                <a:spcPct val="0"/>
              </a:spcAft>
            </a:pP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To help move the process along, you need to resubmit your application along with a lot survey, specs, and the requested information. Once I receive the updated documents, I will pass them along for review. If you have any questions about what’s needed, we're happy to assist with that as well.</a:t>
            </a:r>
          </a:p>
          <a:p>
            <a:pPr lvl="1" eaLnBrk="0" fontAlgn="base" hangingPunct="0">
              <a:spcBef>
                <a:spcPct val="0"/>
              </a:spcBef>
              <a:spcAft>
                <a:spcPct val="0"/>
              </a:spcAft>
            </a:pP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For your convenience, I’ve included the information from the letter below. I know I sent the Yard Features Guidelines back in January, but I am attaching them here as well for ease of access.</a:t>
            </a: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endPar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Have a good day,</a:t>
            </a: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a:t>
            </a:r>
            <a:r>
              <a:rPr kumimoji="0" lang="en-US"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LCAM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100" name="image_1">
            <a:extLst>
              <a:ext uri="{FF2B5EF4-FFF2-40B4-BE49-F238E27FC236}">
                <a16:creationId xmlns:a16="http://schemas.microsoft.com/office/drawing/2014/main" id="{A79FF5D8-9D8E-4F08-78F6-867A130BFA1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00075" y="4480061"/>
            <a:ext cx="5495925"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722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420F7-3DED-E27B-3CDB-8F4FDCF3C9C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D533FCB-066C-0887-40E3-E330A0D77A3A}"/>
              </a:ext>
            </a:extLst>
          </p:cNvPr>
          <p:cNvSpPr txBox="1"/>
          <p:nvPr/>
        </p:nvSpPr>
        <p:spPr>
          <a:xfrm>
            <a:off x="293416" y="286718"/>
            <a:ext cx="7765704" cy="5001369"/>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11, 2025: HOA Management Company Employee to HOA Resident</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Tuesday, March 11, 2025 11:50 AM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rPr>
              <a:t>Employee</a:t>
            </a:r>
            <a:r>
              <a:rPr lang="en-US" sz="1100" dirty="0">
                <a:effectLst/>
                <a:latin typeface="Calibri" panose="020F0502020204030204" pitchFamily="34" charset="0"/>
                <a:ea typeface="Calibri" panose="020F0502020204030204" pitchFamily="34" charset="0"/>
                <a:cs typeface="Calibri" panose="020F0502020204030204" pitchFamily="34" charset="0"/>
                <a:hlinkClick r:id="rId2"/>
              </a:rPr>
              <a:t>@ccmcnet.com</a:t>
            </a:r>
            <a:r>
              <a:rPr lang="en-US" sz="1100" dirty="0">
                <a:effectLst/>
                <a:latin typeface="Calibri" panose="020F0502020204030204" pitchFamily="34" charset="0"/>
                <a:ea typeface="Calibri" panose="020F0502020204030204" pitchFamily="34" charset="0"/>
                <a:cs typeface="Calibri" panose="020F0502020204030204" pitchFamily="34" charset="0"/>
              </a:rPr>
              <a:t>&gt;;</a:t>
            </a:r>
          </a:p>
          <a:p>
            <a:pPr lvl="1"/>
            <a:r>
              <a:rPr lang="en-US" sz="1100" dirty="0">
                <a:latin typeface="Calibri" panose="020F0502020204030204" pitchFamily="34" charset="0"/>
                <a:ea typeface="Calibri" panose="020F0502020204030204" pitchFamily="34" charset="0"/>
                <a:cs typeface="Calibri" panose="020F0502020204030204" pitchFamily="34" charset="0"/>
              </a:rPr>
              <a:t>CC: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RE: </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effectLst/>
                <a:latin typeface="Calibri" panose="020F0502020204030204" pitchFamily="34" charset="0"/>
                <a:ea typeface="Calibri" panose="020F0502020204030204" pitchFamily="34" charset="0"/>
                <a:cs typeface="Calibri" panose="020F0502020204030204" pitchFamily="34" charset="0"/>
              </a:rPr>
              <a:t> DRC Application- Shed and Patio Project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Good Morning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a:t>
            </a: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The additional information was already sent to both you and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a:t>
            </a:r>
            <a:r>
              <a:rPr lang="en-US" sz="1100" dirty="0">
                <a:effectLst/>
                <a:latin typeface="Calibri" panose="020F0502020204030204" pitchFamily="34" charset="0"/>
                <a:ea typeface="Calibri" panose="020F0502020204030204" pitchFamily="34" charset="0"/>
                <a:cs typeface="Calibri" panose="020F0502020204030204" pitchFamily="34" charset="0"/>
              </a:rPr>
              <a:t> on 03/02/2025.</a:t>
            </a:r>
          </a:p>
          <a:p>
            <a:pPr marL="0" marR="0"/>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171450" marR="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11, 2025</a:t>
            </a:r>
          </a:p>
          <a:p>
            <a:pPr lvl="1" eaLnBrk="0" fontAlgn="base" hangingPunct="0">
              <a:spcBef>
                <a:spcPct val="0"/>
              </a:spcBef>
              <a:spcAft>
                <a:spcPct val="0"/>
              </a:spcAft>
            </a:pPr>
            <a:r>
              <a:rPr lang="en-US" sz="1100" b="1" dirty="0">
                <a:effectLst/>
                <a:latin typeface="Calibri" panose="020F0502020204030204" pitchFamily="34" charset="0"/>
                <a:ea typeface="Aptos" panose="020B0004020202020204" pitchFamily="34" charset="0"/>
              </a:rPr>
              <a:t>From:</a:t>
            </a:r>
            <a:r>
              <a:rPr lang="en-US" sz="1100" dirty="0">
                <a:effectLst/>
                <a:latin typeface="Calibri" panose="020F0502020204030204" pitchFamily="34" charset="0"/>
                <a:ea typeface="Aptos" panose="020B000402020202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a:t>
            </a:r>
            <a:endParaRPr lang="en-US" sz="1100" dirty="0">
              <a:effectLst/>
              <a:latin typeface="Calibri" panose="020F0502020204030204" pitchFamily="34" charset="0"/>
              <a:ea typeface="Aptos" panose="020B0004020202020204" pitchFamily="34" charset="0"/>
            </a:endParaRPr>
          </a:p>
          <a:p>
            <a:pPr lvl="1" eaLnBrk="0" fontAlgn="base" hangingPunct="0">
              <a:spcBef>
                <a:spcPct val="0"/>
              </a:spcBef>
              <a:spcAft>
                <a:spcPct val="0"/>
              </a:spcAf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Sent:</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Tuesday, March 11, 2025 12:19 PM</a:t>
            </a:r>
            <a:b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To:</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a:t>
            </a:r>
            <a:b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Cc:</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 </a:t>
            </a:r>
            <a:b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Subject:</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DRC Application- Shed and Patio Project</a:t>
            </a:r>
          </a:p>
          <a:p>
            <a:pPr lvl="1" eaLnBrk="0" fontAlgn="base" hangingPunct="0">
              <a:spcBef>
                <a:spcPct val="0"/>
              </a:spcBef>
              <a:spcAft>
                <a:spcPct val="0"/>
              </a:spcAft>
            </a:pPr>
            <a:endPar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Hi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I went back and reviewed the email from 03/02 and when both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a:t>
            </a: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and I clicked the attachment, all we could see is the lot survey, like this:</a:t>
            </a: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628650" lvl="1" indent="-171450">
              <a:buFontTx/>
              <a:buChar char="-"/>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We asked for the information because we could not see anything but the thumbnail of the survey. However, I just attempted to download the info and realized that you did in fact attach the follow up information as a PowerPoint Presentation. I have already forwarded that to the designee of the founder, and we will still need an application as part of the formal process. I'm attaching a fillable one so it can be done quickly from any technological device. </a:t>
            </a:r>
          </a:p>
          <a:p>
            <a:pPr marL="628650" lvl="1" indent="-171450">
              <a:buFontTx/>
              <a:buChar char="-"/>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Thanks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marR="0" indent="-171450">
              <a:buFontTx/>
              <a:buChar char="-"/>
            </a:pPr>
            <a:endParaRPr lang="en-US" sz="11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5361" name="image_1">
            <a:extLst>
              <a:ext uri="{FF2B5EF4-FFF2-40B4-BE49-F238E27FC236}">
                <a16:creationId xmlns:a16="http://schemas.microsoft.com/office/drawing/2014/main" id="{ACCEDC60-685C-9233-9957-3876BEF8439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33078" y="1196630"/>
            <a:ext cx="4030668" cy="44647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7F550B7-CB2E-5BD3-5519-A91C209C7D00}"/>
              </a:ext>
            </a:extLst>
          </p:cNvPr>
          <p:cNvSpPr/>
          <p:nvPr/>
        </p:nvSpPr>
        <p:spPr>
          <a:xfrm rot="20597389">
            <a:off x="9644666" y="2129240"/>
            <a:ext cx="607490" cy="867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E27B17-6FD4-DC34-5AC9-BFA03E5CED4F}"/>
              </a:ext>
            </a:extLst>
          </p:cNvPr>
          <p:cNvSpPr/>
          <p:nvPr/>
        </p:nvSpPr>
        <p:spPr>
          <a:xfrm>
            <a:off x="9398891" y="1432372"/>
            <a:ext cx="210058" cy="1252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ACA8BD4-EA31-31D6-8C70-909B241F2254}"/>
              </a:ext>
            </a:extLst>
          </p:cNvPr>
          <p:cNvSpPr/>
          <p:nvPr/>
        </p:nvSpPr>
        <p:spPr>
          <a:xfrm>
            <a:off x="9718295" y="1557579"/>
            <a:ext cx="518336" cy="1252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C64CEC6-2813-AD1C-3206-7E6FE825D084}"/>
              </a:ext>
            </a:extLst>
          </p:cNvPr>
          <p:cNvSpPr/>
          <p:nvPr/>
        </p:nvSpPr>
        <p:spPr>
          <a:xfrm rot="20597389">
            <a:off x="10315255" y="3679170"/>
            <a:ext cx="324985" cy="745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3F2F088-7581-DB5F-DD58-8D1C404F3B87}"/>
              </a:ext>
            </a:extLst>
          </p:cNvPr>
          <p:cNvSpPr txBox="1"/>
          <p:nvPr/>
        </p:nvSpPr>
        <p:spPr>
          <a:xfrm>
            <a:off x="388962" y="5784200"/>
            <a:ext cx="6141492" cy="646331"/>
          </a:xfrm>
          <a:prstGeom prst="rect">
            <a:avLst/>
          </a:prstGeom>
          <a:noFill/>
        </p:spPr>
        <p:txBody>
          <a:bodyPr wrap="square" rtlCol="0">
            <a:spAutoFit/>
          </a:bodyPr>
          <a:lstStyle/>
          <a:p>
            <a:r>
              <a:rPr lang="en-US" sz="1200" b="1" dirty="0"/>
              <a:t>Author Note: I am guessing the Power Point file confused whomever – because there was a package to answer the request – not sure how to help someone who can’t review a file with multiple pages, but this seems to be confusing to someone</a:t>
            </a:r>
          </a:p>
        </p:txBody>
      </p:sp>
    </p:spTree>
    <p:extLst>
      <p:ext uri="{BB962C8B-B14F-4D97-AF65-F5344CB8AC3E}">
        <p14:creationId xmlns:p14="http://schemas.microsoft.com/office/powerpoint/2010/main" val="1210811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26DE4-E7A1-70B3-CA0A-FE71EE38EA7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482D19F-4CB0-0175-5A9A-E65B238989E2}"/>
              </a:ext>
            </a:extLst>
          </p:cNvPr>
          <p:cNvSpPr txBox="1"/>
          <p:nvPr/>
        </p:nvSpPr>
        <p:spPr>
          <a:xfrm>
            <a:off x="190092" y="228073"/>
            <a:ext cx="11674986" cy="5339923"/>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11, 2025: HOA Management Company VP  to HOA Resident</a:t>
            </a:r>
          </a:p>
          <a:p>
            <a:pPr lvl="1" eaLnBrk="0" fontAlgn="base" hangingPunct="0">
              <a:spcBef>
                <a:spcPct val="0"/>
              </a:spcBef>
              <a:spcAft>
                <a:spcPct val="0"/>
              </a:spcAft>
            </a:pPr>
            <a:endPar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From:</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11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VP </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rPr>
              <a:t>@ccmcnet.com</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&gt; </a:t>
            </a:r>
            <a:b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Sent:</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Tuesday, March 11, 2025 4:43 PM</a:t>
            </a:r>
            <a:b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To:</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a:t>
            </a:r>
            <a:b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Subject:</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Support</a:t>
            </a:r>
          </a:p>
          <a:p>
            <a:pPr lvl="1" eaLnBrk="0" fontAlgn="base" hangingPunct="0">
              <a:spcBef>
                <a:spcPct val="0"/>
              </a:spcBef>
              <a:spcAft>
                <a:spcPct val="0"/>
              </a:spcAft>
            </a:pPr>
            <a:endPar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Hello Mr. </a:t>
            </a:r>
            <a:r>
              <a:rPr kumimoji="0" lang="en-US" altLang="en-US" sz="11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endPar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I hope this message finds you doing well. </a:t>
            </a: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My name is </a:t>
            </a:r>
            <a:r>
              <a:rPr kumimoji="0" lang="en-US" altLang="en-US" sz="11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VP </a:t>
            </a: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and I work with the team at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a:t>
            </a: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providing support on behalf of the management company.</a:t>
            </a: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11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a:t>
            </a: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mentioned your shed and patio project, and I wanted to reach out to introduce myself. He also informed me that you wanted to speak with his supervisor, and I’d be happy to connect with you about that. Please let me know your availability this week if you'd like to discuss further.</a:t>
            </a:r>
          </a:p>
          <a:p>
            <a:pPr lvl="1" eaLnBrk="0" fontAlgn="base" hangingPunct="0">
              <a:spcBef>
                <a:spcPct val="0"/>
              </a:spcBef>
              <a:spcAft>
                <a:spcPct val="0"/>
              </a:spcAft>
            </a:pP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I understand that </a:t>
            </a:r>
            <a:r>
              <a:rPr kumimoji="0" lang="en-US" altLang="en-US" sz="11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Company Employee</a:t>
            </a: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spoke with your (</a:t>
            </a:r>
            <a:r>
              <a:rPr kumimoji="0" lang="en-US" altLang="en-US" sz="11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MASKED-Resident-Name</a:t>
            </a: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earlier today and that another submission is currently under review. I’d like to clarify that none of your services have been discontinued. Whenever a resident mentions legal representation, we are instructed to cease direct communication on that subject in order to protect both the association and yourself. This does not affect any of your services.</a:t>
            </a:r>
          </a:p>
          <a:p>
            <a:pPr lvl="1" eaLnBrk="0" fontAlgn="base" hangingPunct="0">
              <a:spcBef>
                <a:spcPct val="0"/>
              </a:spcBef>
              <a:spcAft>
                <a:spcPct val="0"/>
              </a:spcAft>
            </a:pP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I’m happy to answer any questions you may have, but even if you don’t have any, I wanted to ensure you have my contact information.</a:t>
            </a: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Wishing you a great evening!</a:t>
            </a: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Kind Regards, </a:t>
            </a:r>
          </a:p>
          <a:p>
            <a:pPr lvl="1" eaLnBrk="0" fontAlgn="base" hangingPunct="0">
              <a:spcBef>
                <a:spcPct val="0"/>
              </a:spcBef>
              <a:spcAft>
                <a:spcPct val="0"/>
              </a:spcAft>
            </a:pPr>
            <a:endParaRPr lang="en-US" altLang="en-US" sz="1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1"/>
            <a:r>
              <a:rPr kumimoji="0" lang="en-US" altLang="en-US" sz="11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VP</a:t>
            </a:r>
            <a:r>
              <a:rPr lang="en-US" sz="1100" dirty="0">
                <a:effectLst/>
                <a:latin typeface="Calibri" panose="020F0502020204030204" pitchFamily="34" charset="0"/>
                <a:ea typeface="Calibri" panose="020F0502020204030204" pitchFamily="34" charset="0"/>
                <a:cs typeface="Calibri" panose="020F0502020204030204" pitchFamily="34" charset="0"/>
              </a:rPr>
              <a:t>, LCAM, CMCA, AMS, PCAM</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Vice President, Community Operations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8360 E. Via De Ventura Blvd. L-100</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AZ 85258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dirty="0">
                <a:effectLst/>
                <a:latin typeface="Calibri" panose="020F0502020204030204" pitchFamily="34" charset="0"/>
                <a:ea typeface="Calibri" panose="020F0502020204030204" pitchFamily="34" charset="0"/>
                <a:cs typeface="Calibri" panose="020F0502020204030204" pitchFamily="34" charset="0"/>
              </a:rPr>
              <a:t>c: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u="sng" dirty="0">
                <a:effectLst/>
                <a:latin typeface="Calibri" panose="020F0502020204030204" pitchFamily="34" charset="0"/>
                <a:ea typeface="Calibri" panose="020F0502020204030204" pitchFamily="34" charset="0"/>
                <a:cs typeface="Calibri" panose="020F0502020204030204" pitchFamily="34" charset="0"/>
                <a:hlinkClick r:id="rId3"/>
              </a:rPr>
              <a:t>LinkedIn</a:t>
            </a:r>
            <a:r>
              <a:rPr lang="en-US" sz="1100" dirty="0">
                <a:effectLst/>
                <a:latin typeface="Calibri" panose="020F0502020204030204" pitchFamily="34" charset="0"/>
                <a:ea typeface="Calibri" panose="020F0502020204030204" pitchFamily="34" charset="0"/>
                <a:cs typeface="Calibri" panose="020F0502020204030204" pitchFamily="34" charset="0"/>
              </a:rPr>
              <a:t> I </a:t>
            </a:r>
            <a:r>
              <a:rPr lang="en-US" sz="1100" u="sng" dirty="0">
                <a:effectLst/>
                <a:latin typeface="Calibri" panose="020F0502020204030204" pitchFamily="34" charset="0"/>
                <a:ea typeface="Calibri" panose="020F0502020204030204" pitchFamily="34" charset="0"/>
                <a:cs typeface="Calibri" panose="020F0502020204030204" pitchFamily="34" charset="0"/>
                <a:hlinkClick r:id="rId4"/>
              </a:rPr>
              <a:t>Facebook</a:t>
            </a:r>
            <a:r>
              <a:rPr lang="en-US" sz="1100" dirty="0">
                <a:effectLst/>
                <a:latin typeface="Calibri" panose="020F0502020204030204" pitchFamily="34" charset="0"/>
                <a:ea typeface="Calibri" panose="020F0502020204030204" pitchFamily="34" charset="0"/>
                <a:cs typeface="Calibri" panose="020F0502020204030204" pitchFamily="34" charset="0"/>
              </a:rPr>
              <a:t> I </a:t>
            </a:r>
            <a:r>
              <a:rPr lang="en-US" sz="1100" u="sng" dirty="0">
                <a:effectLst/>
                <a:latin typeface="Calibri" panose="020F0502020204030204" pitchFamily="34" charset="0"/>
                <a:ea typeface="Calibri" panose="020F0502020204030204" pitchFamily="34" charset="0"/>
                <a:cs typeface="Calibri" panose="020F0502020204030204" pitchFamily="34" charset="0"/>
                <a:hlinkClick r:id="rId5"/>
              </a:rPr>
              <a:t>CCMCnet.com</a:t>
            </a: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6387" name="image_0">
            <a:extLst>
              <a:ext uri="{FF2B5EF4-FFF2-40B4-BE49-F238E27FC236}">
                <a16:creationId xmlns:a16="http://schemas.microsoft.com/office/drawing/2014/main" id="{21D3FD22-4C9B-65A9-2BF2-CF3C7B68BB52}"/>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9761398" y="5315477"/>
            <a:ext cx="2295525" cy="131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930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61E1E-7C64-536B-F804-47A6188E8A4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E6E398E-592F-D4F1-B7A9-78F7445AAA7A}"/>
              </a:ext>
            </a:extLst>
          </p:cNvPr>
          <p:cNvSpPr txBox="1"/>
          <p:nvPr/>
        </p:nvSpPr>
        <p:spPr>
          <a:xfrm>
            <a:off x="190092" y="228073"/>
            <a:ext cx="11674986" cy="6524863"/>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11, 2025: HOA Resident to HOA Management VP  (this is multiple pages) </a:t>
            </a:r>
          </a:p>
          <a:p>
            <a:pPr marL="171450" marR="0" indent="-171450">
              <a:buFontTx/>
              <a:buChar char="-"/>
            </a:pPr>
            <a:endParaRPr lang="en-US" sz="1100" b="1" dirty="0">
              <a:latin typeface="Calibri" panose="020F0502020204030204" pitchFamily="34" charset="0"/>
              <a:ea typeface="Calibri" panose="020F0502020204030204" pitchFamily="34" charset="0"/>
              <a:cs typeface="Calibri" panose="020F0502020204030204" pitchFamily="34" charset="0"/>
            </a:endParaRP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Tuesday, March 11, 2025 10:20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11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VP </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rPr>
              <a:t>@ccmcnet.com</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&gt;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FW: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a:t>
            </a:r>
            <a:r>
              <a:rPr lang="en-US" sz="1100" dirty="0">
                <a:effectLst/>
                <a:latin typeface="Calibri" panose="020F0502020204030204" pitchFamily="34" charset="0"/>
                <a:ea typeface="Calibri" panose="020F0502020204030204" pitchFamily="34" charset="0"/>
                <a:cs typeface="Calibri" panose="020F0502020204030204" pitchFamily="34" charset="0"/>
              </a:rPr>
              <a:t> Support</a:t>
            </a:r>
          </a:p>
          <a:p>
            <a:pPr lvl="1"/>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For discussion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Summary of Concerns where I can’t authoritatively speak – need an attorney to guide me</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Selective Enforcement</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Possible Bullying or Harassment (if not – there are significant operating concerns)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Summary of Concerns (layman level)</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I’ve attempted to comply with HOA governance, sought guidance to understand process, requested processes, submitted with good faith everything I though necessary and the results are</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 submitted a DRC thinking we were good</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Answered questions and though we were still good</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Had back and forth to follow up on this concern/action</a:t>
            </a:r>
          </a:p>
          <a:p>
            <a:pPr marL="1371600"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 am hit with Attorney action completely unaware of any concern and deeper review - this actions do not seem compliant with governance</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Request for processes are not provided</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Request for any information is ignored or in one case referred to an attorney who does not have requirements to respond to me</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My request to de-escalate or resolve this without additional expense is ignored</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I informed the HOA that since you went nuclear to attorneys I may need to get an attorney to understand this situation on multiple exchanges – so the most recent “I can’t talk to you” does not muster</a:t>
            </a:r>
          </a:p>
          <a:p>
            <a:pPr marL="1143000"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My application DRC is frustrated by question I never received in a DENY application forcing me to start from the beginning in your process</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All inputs from Manager level are ambiguous.  I don’t understand any of the replies to drive any action or resolution.  I just get continual nondirectional, deferral to an attorney or complete silence.  The only attempt to talk on this shed concern was 3/7/24 and I am guessing at the discussion agenda until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HOA-Manager-Masked</a:t>
            </a:r>
            <a:r>
              <a:rPr lang="en-US" sz="1100" dirty="0">
                <a:effectLst/>
                <a:latin typeface="Calibri" panose="020F0502020204030204" pitchFamily="34" charset="0"/>
                <a:ea typeface="Calibri" panose="020F0502020204030204" pitchFamily="34" charset="0"/>
                <a:cs typeface="Calibri" panose="020F0502020204030204" pitchFamily="34" charset="0"/>
              </a:rPr>
              <a:t> says I can’t talk to you and this is what we were going to discuss but </a:t>
            </a:r>
            <a:r>
              <a:rPr lang="en-US" sz="1100" dirty="0" err="1">
                <a:effectLst/>
                <a:latin typeface="Calibri" panose="020F0502020204030204" pitchFamily="34" charset="0"/>
                <a:ea typeface="Calibri" panose="020F0502020204030204" pitchFamily="34" charset="0"/>
                <a:cs typeface="Calibri" panose="020F0502020204030204" pitchFamily="34" charset="0"/>
              </a:rPr>
              <a:t>cest</a:t>
            </a:r>
            <a:r>
              <a:rPr lang="en-US" sz="1100" dirty="0">
                <a:effectLst/>
                <a:latin typeface="Calibri" panose="020F0502020204030204" pitchFamily="34" charset="0"/>
                <a:ea typeface="Calibri" panose="020F0502020204030204" pitchFamily="34" charset="0"/>
                <a:cs typeface="Calibri" panose="020F0502020204030204" pitchFamily="34" charset="0"/>
              </a:rPr>
              <a:t> la vie.  Can’t talk to you now because you said “attorney”</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 have a strong case for selective enforcement where the timelines and processes I can decipher show the HOA management in error with what would be expected proper communication, expectation management and timelines.  You can’t tell me I have 15 days and then charge me fees for attorneys 7 days later.  It is also not clear why this went from first notification direct to attorneys when the guidelines were 4 steps in the process.  I think.  I really don’t know because I get no answers from HOA Manager level to clarify anything</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310740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DB517-96F6-F331-EA7B-35D08618611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AB88E18-2F8D-6CE4-87D5-85225DDF0E23}"/>
              </a:ext>
            </a:extLst>
          </p:cNvPr>
          <p:cNvSpPr txBox="1"/>
          <p:nvPr/>
        </p:nvSpPr>
        <p:spPr>
          <a:xfrm>
            <a:off x="190092" y="228073"/>
            <a:ext cx="11674986" cy="6524863"/>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11, 2025: HOA Resident to HOA Management VP  (this is multiple pages) – page 2 of email</a:t>
            </a:r>
          </a:p>
          <a:p>
            <a:pPr marL="457200" marR="0">
              <a:buNone/>
            </a:pP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One thing not related to the shed.  There have been multiple newsletters stating that residents need to REFRESH the flower beds.  We had deadlines in letters sent.  We complied.</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Interesting thing: none of my neighbors have even complied… curious if this is an enforcement issue or not?  How do you state a requirement and everyone in my vicinity except us comply with this requirement?</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Leads to a question I have not asked – will add to asks</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Another thing not related to the shed. Recently the “board of directors” email and candidates went out.  Interesting observations</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The notification references how to bring your ballots in before the meeting if you cant attend but there is confusion on where are the ballots?</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The HOA manager statement mentions an attachment for EPROXY but there is no attachment</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I emailed on these communication gaps and the answer is “it might be in your mailbox or it will be soon”</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We create more confusion on this matter to conduct such an important process… I think?!</a:t>
            </a:r>
          </a:p>
          <a:p>
            <a:pPr marL="1371600"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Another thing on the board of directors vote communications</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I submitted as candidate for Director</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My submission never was coached and I am the only one who did resume format, everyone else did a couple paragraphs</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Is it possible that this was left as is with no coaching on format (which there was no example of format) because of concerns that I am a pain in the ass and I should ensure to look differently than other candidates in my BIO?  That is conspiratorial, but a nudge of “this is what all others are doing” would be helpful so some of the kids is not like the others condition occurs with something as important as a member voted position</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 am getting a feeling that I am on some kind of list which drive response of Ignore him, Separate him out from the herd for any voted position, Placate whatever is asked when you have to deal with him. A possible motivation on this is because I am asking really difficult stuff like what is your process? How did this get to this level? How do you deescalate? From my reading I see this as the governance – am I correct? How do I get DENY on a DRC when I don’t even know the questions I am being denied for?</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Ask: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 wish to understand the enforcement process</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What is authoritative guidance – e.g. charter has bylaws which has lower level clarification governance that describes processes</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What are the HOA services to residents and what can we expect (processes and timelines) in those services</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What is the transparency on enforcement actions? Do we get metrics with total counts and categories so we (resident members) can see the focus areas of HOA management concern?</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What are expectations for disputes? It has never been provided much like the enforcement process requested</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What is reasonable for “complaint” if the processes to a common task like build a shed is frustrated? I submitted, answered questions and then got denied without even having the questions sent to me.  It is unusual to me that a professional HOA company can’t provide the process and requirements to do something as common as “build a shed” and yet what I have is all guesswork to meet the expectation.  </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What is reasonable when requesting guidance on governance and process? Is this not a normal question from a resident/member?  If it is unusual fine, but if not unusual – why can’t those questions be answered by the HOA Manager?  I see lots of certifications and such (which I started researching) that says this is normal (my questions) and could/should be answered by maybe this ties back to “what is the HOA services to resident question” and I am making a poor assumption</a:t>
            </a:r>
          </a:p>
          <a:p>
            <a:pPr marL="628650" lvl="1" indent="-171450">
              <a:buFontTx/>
              <a:buChar char="-"/>
            </a:pPr>
            <a:endParaRPr lang="en-US" sz="11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1990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F0C04-3442-34B0-5582-8D2AA4D59B6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0D92A91-5E88-01C0-BB3A-E159A756B7EC}"/>
              </a:ext>
            </a:extLst>
          </p:cNvPr>
          <p:cNvSpPr txBox="1"/>
          <p:nvPr/>
        </p:nvSpPr>
        <p:spPr>
          <a:xfrm>
            <a:off x="439615" y="140677"/>
            <a:ext cx="11482754" cy="4324261"/>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indent="-171450">
              <a:buFontTx/>
              <a:buChar char="-"/>
            </a:pPr>
            <a:r>
              <a:rPr lang="en-US" sz="1100" b="1" dirty="0">
                <a:latin typeface="Calibri" panose="020F0502020204030204" pitchFamily="34" charset="0"/>
                <a:ea typeface="Calibri" panose="020F0502020204030204" pitchFamily="34" charset="0"/>
                <a:cs typeface="Calibri" panose="020F0502020204030204" pitchFamily="34" charset="0"/>
              </a:rPr>
              <a:t>February 21, 2023: Resident receives attorney demand letter</a:t>
            </a: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Good Morning,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Please see the attached Demand Letter.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Attorney name masked </a:t>
            </a:r>
            <a:r>
              <a:rPr lang="en-US" sz="1100" b="1" dirty="0">
                <a:solidFill>
                  <a:srgbClr val="1F4E79"/>
                </a:solidFill>
                <a:effectLst/>
                <a:latin typeface="Calibri" panose="020F0502020204030204" pitchFamily="34" charset="0"/>
                <a:ea typeface="Calibri" panose="020F0502020204030204" pitchFamily="34" charset="0"/>
                <a:cs typeface="Calibri" panose="020F0502020204030204" pitchFamily="34" charset="0"/>
              </a:rPr>
              <a:t>(uncertain this can be divulged) Esq.</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b="1" dirty="0">
                <a:solidFill>
                  <a:srgbClr val="1F4E79"/>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1F4E79"/>
                </a:solidFill>
                <a:effectLst/>
                <a:latin typeface="Calibri" panose="020F0502020204030204" pitchFamily="34" charset="0"/>
                <a:ea typeface="Calibri" panose="020F0502020204030204" pitchFamily="34" charset="0"/>
                <a:cs typeface="Calibri" panose="020F0502020204030204" pitchFamily="34" charset="0"/>
              </a:rPr>
              <a:t>McCabe | Ronsman</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1F4E79"/>
                </a:solidFill>
                <a:effectLst/>
                <a:latin typeface="Calibri" panose="020F0502020204030204" pitchFamily="34" charset="0"/>
                <a:ea typeface="Calibri" panose="020F0502020204030204" pitchFamily="34" charset="0"/>
                <a:cs typeface="Calibri" panose="020F0502020204030204" pitchFamily="34" charset="0"/>
              </a:rPr>
              <a:t>110 Solana Road, Suite 102</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1F4E79"/>
                </a:solidFill>
                <a:effectLst/>
                <a:latin typeface="Calibri" panose="020F0502020204030204" pitchFamily="34" charset="0"/>
                <a:ea typeface="Calibri" panose="020F0502020204030204" pitchFamily="34" charset="0"/>
                <a:cs typeface="Calibri" panose="020F0502020204030204" pitchFamily="34" charset="0"/>
              </a:rPr>
              <a:t>Ponte Vedra Beach, Florida 32082</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1F4E79"/>
                </a:solidFill>
                <a:effectLst/>
                <a:latin typeface="Calibri" panose="020F0502020204030204" pitchFamily="34" charset="0"/>
                <a:ea typeface="Calibri" panose="020F0502020204030204" pitchFamily="34" charset="0"/>
                <a:cs typeface="Calibri" panose="020F0502020204030204" pitchFamily="34" charset="0"/>
              </a:rPr>
              <a:t>Phone: 904-396-0090 x270</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1F4E79"/>
                </a:solidFill>
                <a:effectLst/>
                <a:latin typeface="Calibri" panose="020F0502020204030204" pitchFamily="34" charset="0"/>
                <a:ea typeface="Calibri" panose="020F0502020204030204" pitchFamily="34" charset="0"/>
                <a:cs typeface="Calibri" panose="020F0502020204030204" pitchFamily="34" charset="0"/>
              </a:rPr>
              <a:t>Email: </a:t>
            </a:r>
            <a:r>
              <a:rPr lang="en-US" sz="11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tooltip="mailto:eronsman@flcalegal.com">
                  <a:extLst>
                    <a:ext uri="{A12FA001-AC4F-418D-AE19-62706E023703}">
                      <ahyp:hlinkClr xmlns:ahyp="http://schemas.microsoft.com/office/drawing/2018/hyperlinkcolor" val="tx"/>
                    </a:ext>
                  </a:extLst>
                </a:hlinkClick>
              </a:rPr>
              <a:t>MASKED</a:t>
            </a:r>
            <a:r>
              <a:rPr lang="en-US" sz="1100" u="sng" dirty="0">
                <a:solidFill>
                  <a:srgbClr val="467886"/>
                </a:solidFill>
                <a:effectLst/>
                <a:latin typeface="Calibri" panose="020F0502020204030204" pitchFamily="34" charset="0"/>
                <a:ea typeface="Calibri" panose="020F0502020204030204" pitchFamily="34" charset="0"/>
                <a:cs typeface="Calibri" panose="020F0502020204030204" pitchFamily="34" charset="0"/>
                <a:hlinkClick r:id="rId2" tooltip="mailto:eronsman@flcalegal.com">
                  <a:extLst>
                    <a:ext uri="{A12FA001-AC4F-418D-AE19-62706E023703}">
                      <ahyp:hlinkClr xmlns:ahyp="http://schemas.microsoft.com/office/drawing/2018/hyperlinkcolor" val="tx"/>
                    </a:ext>
                  </a:extLst>
                </a:hlinkClick>
              </a:rPr>
              <a:t>@flcalegal.com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u="sng"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Upcoming Education Opportunities</a:t>
            </a:r>
            <a:r>
              <a:rPr lang="en-US" sz="11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HOA Board Certification – March 19, 2025, 6-8pm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Register </a:t>
            </a:r>
            <a:r>
              <a:rPr lang="en-US" sz="11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tooltip="https://us02web.zoom.us/webinar/register/WN_ikj8U7iaSQCU_wwl9TynIQ"/>
              </a:rPr>
              <a:t>here</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Condo Board Certification – March 24, 2025, 4-8pm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Register </a:t>
            </a:r>
            <a:r>
              <a:rPr lang="en-US" sz="11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tooltip="https://us02web.zoom.us/webinar/register/WN_gOaA3I3zRsWjz1fnw61IAg"/>
              </a:rPr>
              <a:t>here</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1F4E79"/>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1F4E79"/>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b="1" dirty="0">
                <a:solidFill>
                  <a:srgbClr val="1F4E79"/>
                </a:solidFill>
                <a:effectLst/>
                <a:latin typeface="Calibri" panose="020F0502020204030204" pitchFamily="34" charset="0"/>
                <a:ea typeface="Calibri" panose="020F0502020204030204" pitchFamily="34" charset="0"/>
                <a:cs typeface="Calibri" panose="020F0502020204030204" pitchFamily="34" charset="0"/>
              </a:rPr>
              <a:t>*** Subscribe to receive information on upcoming education events, important updates, and more:  </a:t>
            </a:r>
            <a:r>
              <a:rPr lang="en-US" sz="11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tooltip="https://www.flcalegal.com/subscribe/"/>
              </a:rPr>
              <a:t>https://www.flcalegal.com/subscribe/</a:t>
            </a:r>
            <a:r>
              <a:rPr lang="en-US" sz="1100" b="1" dirty="0">
                <a:solidFill>
                  <a:srgbClr val="1F4E79"/>
                </a:solidFill>
                <a:effectLst/>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9512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64558-A755-D7A3-DE48-8F861C08648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3F1EBCD-572E-99CC-8FA5-2CA34D0AA801}"/>
              </a:ext>
            </a:extLst>
          </p:cNvPr>
          <p:cNvSpPr txBox="1"/>
          <p:nvPr/>
        </p:nvSpPr>
        <p:spPr>
          <a:xfrm>
            <a:off x="190092" y="228073"/>
            <a:ext cx="11674986" cy="5109091"/>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11, 2025: HOA Resident to HOA Management VP  (this is multiple pages) – page 3 of email</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b="1" dirty="0">
                <a:effectLst/>
                <a:latin typeface="Calibri" panose="020F0502020204030204" pitchFamily="34" charset="0"/>
                <a:ea typeface="Calibri" panose="020F0502020204030204" pitchFamily="34" charset="0"/>
                <a:cs typeface="Calibri" panose="020F0502020204030204" pitchFamily="34" charset="0"/>
              </a:rPr>
              <a:t>Executive Summary of timeline</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Oct 2024: We tried to get requirements on this plan with no response</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Jan 2025: We thought we were okay based on a conversation during a visit for a different matter</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Jan 29: We understood we needed to submit the DRC process but also understood that we could not COMPLETE the project until approved</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At this time, we directed the contractor to frame the structure (roof on top) to lock in all the work performed and not have any hazards with materials blowing around or walls falling over</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We submitted the DRC as requested</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Feb 11 -14: we sent inquires on DRC (no one stated any concerns on our actions with this shed by email or phone call)</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Feb 13: HOA prepared a letter which was not received until after federal holiday.  HOA did not email this letter like the attorneys did – though governance states it should be</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Letter states 15 days to respond</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Feb 20: Attorney prepare letter</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Feb 20: HOA sends additional questions for DRC process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Feb 21: Attorney email letter to us – DEMAND LETTER</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 engaged HOA management with confusion</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 was told, by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HOA-Manager-Masked</a:t>
            </a:r>
            <a:r>
              <a:rPr lang="en-US" sz="1100" dirty="0">
                <a:effectLst/>
                <a:latin typeface="Calibri" panose="020F0502020204030204" pitchFamily="34" charset="0"/>
                <a:ea typeface="Calibri" panose="020F0502020204030204" pitchFamily="34" charset="0"/>
                <a:cs typeface="Calibri" panose="020F0502020204030204" pitchFamily="34" charset="0"/>
              </a:rPr>
              <a:t>, we were given clear guidance (letters) – this was not a true statement as we did not have the letter or expectations at this time</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 checked the mail – found the letter – first time we ever saw this expectation</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 began my research and tried to understand how we got to the point of attorneys and demand letters</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 stated my intent to comply and sent a series of questions</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All questions have never been answered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Feb 23: I studied governance from the HOA portal (180+ documents) to try to understand processes and sent series of question related to educating me on the processes being performed</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 never received answers to any questions</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 emailed attorney as per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HOA-Manager-Masked</a:t>
            </a:r>
            <a:r>
              <a:rPr lang="en-US" sz="1100" dirty="0">
                <a:effectLst/>
                <a:latin typeface="Calibri" panose="020F0502020204030204" pitchFamily="34" charset="0"/>
                <a:ea typeface="Calibri" panose="020F0502020204030204" pitchFamily="34" charset="0"/>
                <a:cs typeface="Calibri" panose="020F0502020204030204" pitchFamily="34" charset="0"/>
              </a:rPr>
              <a:t> direction and they never responded</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The process that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HOA-Manager-Masked</a:t>
            </a:r>
            <a:r>
              <a:rPr lang="en-US" sz="1100" dirty="0">
                <a:effectLst/>
                <a:latin typeface="Calibri" panose="020F0502020204030204" pitchFamily="34" charset="0"/>
                <a:ea typeface="Calibri" panose="020F0502020204030204" pitchFamily="34" charset="0"/>
                <a:cs typeface="Calibri" panose="020F0502020204030204" pitchFamily="34" charset="0"/>
              </a:rPr>
              <a:t> informed me to go to the attorney is an HOA managed process and I was (still am) confused how the attorney is supposed to answer this.  My luck though because they have not communicated anything back to me since the Feb 21 engagement/communications</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Found the HOA letter that stated I needed to respond in the next 15 days</a:t>
            </a:r>
          </a:p>
          <a:p>
            <a:pPr marL="457200"/>
            <a:r>
              <a:rPr lang="en-US" sz="1800" b="1" dirty="0">
                <a:effectLst/>
                <a:latin typeface="Aptos" panose="020B0004020202020204" pitchFamily="34" charset="0"/>
                <a:ea typeface="Aptos" panose="020B0004020202020204" pitchFamily="34" charset="0"/>
                <a:cs typeface="Aptos" panose="020B0004020202020204" pitchFamily="34" charset="0"/>
              </a:rPr>
              <a:t>Note: HOA letter states 15 days, attorney letter comes 7 days later</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457200" marR="0">
              <a:buNone/>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628650" lvl="1" indent="-171450">
              <a:buFontTx/>
              <a:buChar char="-"/>
            </a:pPr>
            <a:endParaRPr lang="en-US" sz="11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4834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7B645-FC12-D227-2F4B-1264FDDCD34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5709DAE-8F8C-DF8F-CCAF-5DF7C973002E}"/>
              </a:ext>
            </a:extLst>
          </p:cNvPr>
          <p:cNvSpPr txBox="1"/>
          <p:nvPr/>
        </p:nvSpPr>
        <p:spPr>
          <a:xfrm>
            <a:off x="190092" y="228073"/>
            <a:ext cx="11674986" cy="4262705"/>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11, 2025: HOA Resident to HOA Management VP  (this is multiple pages) – page 4 of email</a:t>
            </a:r>
          </a:p>
          <a:p>
            <a:pPr marL="0" marR="0">
              <a:buNone/>
            </a:pPr>
            <a:r>
              <a:rPr lang="en-US" sz="1100" dirty="0">
                <a:effectLst/>
                <a:latin typeface="Calibri" panose="020F0502020204030204" pitchFamily="34" charset="0"/>
                <a:ea typeface="Calibri" panose="020F0502020204030204" pitchFamily="34" charset="0"/>
                <a:cs typeface="Calibri" panose="020F0502020204030204" pitchFamily="34" charset="0"/>
              </a:rPr>
              <a:t>Feb 23: I sent email with my current understanding of any process that includes 4 steps </a:t>
            </a:r>
          </a:p>
          <a:p>
            <a:pPr marL="457200" marR="0">
              <a:buNone/>
            </a:pPr>
            <a:r>
              <a:rPr lang="en-US" sz="1100" b="1" dirty="0">
                <a:effectLst/>
                <a:latin typeface="Calibri" panose="020F0502020204030204" pitchFamily="34" charset="0"/>
                <a:ea typeface="Calibri" panose="020F0502020204030204" pitchFamily="34" charset="0"/>
                <a:cs typeface="Calibri" panose="020F0502020204030204" pitchFamily="34" charset="0"/>
              </a:rPr>
              <a:t>Initial Letter</a:t>
            </a:r>
            <a:r>
              <a:rPr lang="en-US" sz="1100" dirty="0">
                <a:effectLst/>
                <a:latin typeface="Calibri" panose="020F0502020204030204" pitchFamily="34" charset="0"/>
                <a:ea typeface="Calibri" panose="020F0502020204030204" pitchFamily="34" charset="0"/>
                <a:cs typeface="Calibri" panose="020F0502020204030204" pitchFamily="34" charset="0"/>
              </a:rPr>
              <a:t>- Written correspondence (1</a:t>
            </a:r>
            <a:r>
              <a:rPr lang="en-US" sz="1100" baseline="30000" dirty="0">
                <a:effectLst/>
                <a:latin typeface="Calibri" panose="020F0502020204030204" pitchFamily="34" charset="0"/>
                <a:ea typeface="Calibri" panose="020F0502020204030204" pitchFamily="34" charset="0"/>
                <a:cs typeface="Calibri" panose="020F0502020204030204" pitchFamily="34" charset="0"/>
              </a:rPr>
              <a:t>st</a:t>
            </a:r>
            <a:r>
              <a:rPr lang="en-US" sz="1100" dirty="0">
                <a:effectLst/>
                <a:latin typeface="Calibri" panose="020F0502020204030204" pitchFamily="34" charset="0"/>
                <a:ea typeface="Calibri" panose="020F0502020204030204" pitchFamily="34" charset="0"/>
                <a:cs typeface="Calibri" panose="020F0502020204030204" pitchFamily="34" charset="0"/>
              </a:rPr>
              <a:t> letter) will be sent regular mail and email (if on file) to the homeowner and tenant (if applicable) of a violation requesting compliance.  The following schedule of correction dates will be used for the 1</a:t>
            </a:r>
            <a:r>
              <a:rPr lang="en-US" sz="1100" baseline="30000" dirty="0">
                <a:effectLst/>
                <a:latin typeface="Calibri" panose="020F0502020204030204" pitchFamily="34" charset="0"/>
                <a:ea typeface="Calibri" panose="020F0502020204030204" pitchFamily="34" charset="0"/>
                <a:cs typeface="Calibri" panose="020F0502020204030204" pitchFamily="34" charset="0"/>
              </a:rPr>
              <a:t>st</a:t>
            </a:r>
            <a:r>
              <a:rPr lang="en-US" sz="1100" dirty="0">
                <a:effectLst/>
                <a:latin typeface="Calibri" panose="020F0502020204030204" pitchFamily="34" charset="0"/>
                <a:ea typeface="Calibri" panose="020F0502020204030204" pitchFamily="34" charset="0"/>
                <a:cs typeface="Calibri" panose="020F0502020204030204" pitchFamily="34" charset="0"/>
              </a:rPr>
              <a:t> Letter. (below examples are representative and do not constitute a complete list.)</a:t>
            </a:r>
          </a:p>
          <a:p>
            <a:pPr marL="457200" marR="0">
              <a:buNone/>
            </a:pP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5 days – trash cans, boats &amp; recreational vehicles, routine lawn maintenance (mow, edge, rim, etc.), play equipment, misc. items stored on side of home.</a:t>
            </a:r>
          </a:p>
          <a:p>
            <a:pPr marL="342900" marR="0" lvl="0"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15 days – Architectural violations (work already completed without an application), lawn maintenance (treat turf weeks, replace dead plants, mulch, </a:t>
            </a:r>
            <a:r>
              <a:rPr lang="en-US" sz="1100" dirty="0" err="1">
                <a:effectLst/>
                <a:latin typeface="Calibri" panose="020F0502020204030204" pitchFamily="34" charset="0"/>
                <a:ea typeface="Calibri" panose="020F0502020204030204" pitchFamily="34" charset="0"/>
                <a:cs typeface="Calibri" panose="020F0502020204030204" pitchFamily="34" charset="0"/>
              </a:rPr>
              <a:t>etc</a:t>
            </a:r>
            <a:r>
              <a:rPr lang="en-US" sz="1100" dirty="0">
                <a:effectLst/>
                <a:latin typeface="Calibri" panose="020F0502020204030204" pitchFamily="34" charset="0"/>
                <a:ea typeface="Calibri" panose="020F0502020204030204" pitchFamily="34" charset="0"/>
                <a:cs typeface="Calibri" panose="020F0502020204030204" pitchFamily="34" charset="0"/>
              </a:rPr>
              <a:t>), pressure washing.</a:t>
            </a:r>
          </a:p>
          <a:p>
            <a:pPr marL="342900" marR="0" lvl="0"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30 days – sod replacement, paint house and major repairs.</a:t>
            </a:r>
          </a:p>
          <a:p>
            <a:pPr marL="457200" marR="0">
              <a:buNone/>
            </a:pP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457200" marR="0">
              <a:buNone/>
            </a:pPr>
            <a:r>
              <a:rPr lang="en-US" sz="1100" dirty="0">
                <a:effectLst/>
                <a:latin typeface="Calibri" panose="020F0502020204030204" pitchFamily="34" charset="0"/>
                <a:ea typeface="Calibri" panose="020F0502020204030204" pitchFamily="34" charset="0"/>
                <a:cs typeface="Calibri" panose="020F0502020204030204" pitchFamily="34" charset="0"/>
              </a:rPr>
              <a:t>If compliance is not obtained per the above schedule, proceed to the 2</a:t>
            </a:r>
            <a:r>
              <a:rPr lang="en-US" sz="1100" baseline="30000" dirty="0">
                <a:effectLst/>
                <a:latin typeface="Calibri" panose="020F0502020204030204" pitchFamily="34" charset="0"/>
                <a:ea typeface="Calibri" panose="020F0502020204030204" pitchFamily="34" charset="0"/>
                <a:cs typeface="Calibri" panose="020F0502020204030204" pitchFamily="34" charset="0"/>
              </a:rPr>
              <a:t>nd</a:t>
            </a:r>
            <a:r>
              <a:rPr lang="en-US" sz="1100" dirty="0">
                <a:effectLst/>
                <a:latin typeface="Calibri" panose="020F0502020204030204" pitchFamily="34" charset="0"/>
                <a:ea typeface="Calibri" panose="020F0502020204030204" pitchFamily="34" charset="0"/>
                <a:cs typeface="Calibri" panose="020F0502020204030204" pitchFamily="34" charset="0"/>
              </a:rPr>
              <a:t> letter. If home appears vacant, proceed to abatement letter.</a:t>
            </a:r>
          </a:p>
          <a:p>
            <a:pPr marL="457200" marR="0">
              <a:buNone/>
            </a:pP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457200" marR="0">
              <a:buNone/>
            </a:pPr>
            <a:r>
              <a:rPr lang="en-US" sz="1100" b="1" dirty="0">
                <a:effectLst/>
                <a:latin typeface="Calibri" panose="020F0502020204030204" pitchFamily="34" charset="0"/>
                <a:ea typeface="Calibri" panose="020F0502020204030204" pitchFamily="34" charset="0"/>
                <a:cs typeface="Calibri" panose="020F0502020204030204" pitchFamily="34" charset="0"/>
              </a:rPr>
              <a:t>2</a:t>
            </a:r>
            <a:r>
              <a:rPr lang="en-US" sz="1100" b="1" baseline="30000" dirty="0">
                <a:effectLst/>
                <a:latin typeface="Calibri" panose="020F0502020204030204" pitchFamily="34" charset="0"/>
                <a:ea typeface="Calibri" panose="020F0502020204030204" pitchFamily="34" charset="0"/>
                <a:cs typeface="Calibri" panose="020F0502020204030204" pitchFamily="34" charset="0"/>
              </a:rPr>
              <a:t>nd</a:t>
            </a:r>
            <a:r>
              <a:rPr lang="en-US" sz="1100" b="1" dirty="0">
                <a:effectLst/>
                <a:latin typeface="Calibri" panose="020F0502020204030204" pitchFamily="34" charset="0"/>
                <a:ea typeface="Calibri" panose="020F0502020204030204" pitchFamily="34" charset="0"/>
                <a:cs typeface="Calibri" panose="020F0502020204030204" pitchFamily="34" charset="0"/>
              </a:rPr>
              <a:t> Letter</a:t>
            </a:r>
            <a:r>
              <a:rPr lang="en-US" sz="1100" dirty="0">
                <a:effectLst/>
                <a:latin typeface="Calibri" panose="020F0502020204030204" pitchFamily="34" charset="0"/>
                <a:ea typeface="Calibri" panose="020F0502020204030204" pitchFamily="34" charset="0"/>
                <a:cs typeface="Calibri" panose="020F0502020204030204" pitchFamily="34" charset="0"/>
              </a:rPr>
              <a:t> – Written correspondence will be sent regular mail and email (if on file) to the homeowner and tenant (if applicable) of a violation requesting compliance.  The 2nd  letter will indicate that if compliance is not obtained within a specified time period, then the matter will be referred to the Board and subject to a fine and/or referred to the Associate’s attorney.</a:t>
            </a:r>
          </a:p>
          <a:p>
            <a:pPr marL="457200" marR="0">
              <a:buNone/>
            </a:pP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457200" marR="0">
              <a:buNone/>
            </a:pPr>
            <a:r>
              <a:rPr lang="en-US" sz="1100" b="1" dirty="0">
                <a:effectLst/>
                <a:latin typeface="Calibri" panose="020F0502020204030204" pitchFamily="34" charset="0"/>
                <a:ea typeface="Calibri" panose="020F0502020204030204" pitchFamily="34" charset="0"/>
                <a:cs typeface="Calibri" panose="020F0502020204030204" pitchFamily="34" charset="0"/>
              </a:rPr>
              <a:t>Abatement Letter</a:t>
            </a:r>
            <a:r>
              <a:rPr lang="en-US" sz="1100" dirty="0">
                <a:effectLst/>
                <a:latin typeface="Calibri" panose="020F0502020204030204" pitchFamily="34" charset="0"/>
                <a:ea typeface="Calibri" panose="020F0502020204030204" pitchFamily="34" charset="0"/>
                <a:cs typeface="Calibri" panose="020F0502020204030204" pitchFamily="34" charset="0"/>
              </a:rPr>
              <a:t> – sent certified and regular email (in lieu of 2</a:t>
            </a:r>
            <a:r>
              <a:rPr lang="en-US" sz="1100" baseline="30000" dirty="0">
                <a:effectLst/>
                <a:latin typeface="Calibri" panose="020F0502020204030204" pitchFamily="34" charset="0"/>
                <a:ea typeface="Calibri" panose="020F0502020204030204" pitchFamily="34" charset="0"/>
                <a:cs typeface="Calibri" panose="020F0502020204030204" pitchFamily="34" charset="0"/>
              </a:rPr>
              <a:t>nd</a:t>
            </a:r>
            <a:r>
              <a:rPr lang="en-US" sz="1100" dirty="0">
                <a:effectLst/>
                <a:latin typeface="Calibri" panose="020F0502020204030204" pitchFamily="34" charset="0"/>
                <a:ea typeface="Calibri" panose="020F0502020204030204" pitchFamily="34" charset="0"/>
                <a:cs typeface="Calibri" panose="020F0502020204030204" pitchFamily="34" charset="0"/>
              </a:rPr>
              <a:t> Letter) Written correspondence will be sent via certified, regular mail and email (if on file) to the homeowner and tenant (if applicable) of a violation requesting compliance immediately upon receipt, or the Association may enter on the to the property and perform the necessary work. Owner will be billed for whatever service is required</a:t>
            </a:r>
          </a:p>
          <a:p>
            <a:pPr marL="457200" marR="0">
              <a:buNone/>
            </a:pP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457200" marR="0">
              <a:buNone/>
            </a:pPr>
            <a:r>
              <a:rPr lang="en-US" sz="1100" b="1" dirty="0">
                <a:effectLst/>
                <a:latin typeface="Calibri" panose="020F0502020204030204" pitchFamily="34" charset="0"/>
                <a:ea typeface="Calibri" panose="020F0502020204030204" pitchFamily="34" charset="0"/>
                <a:cs typeface="Calibri" panose="020F0502020204030204" pitchFamily="34" charset="0"/>
              </a:rPr>
              <a:t>3</a:t>
            </a:r>
            <a:r>
              <a:rPr lang="en-US" sz="1100" b="1" baseline="30000" dirty="0">
                <a:effectLst/>
                <a:latin typeface="Calibri" panose="020F0502020204030204" pitchFamily="34" charset="0"/>
                <a:ea typeface="Calibri" panose="020F0502020204030204" pitchFamily="34" charset="0"/>
                <a:cs typeface="Calibri" panose="020F0502020204030204" pitchFamily="34" charset="0"/>
              </a:rPr>
              <a:t>rd</a:t>
            </a:r>
            <a:r>
              <a:rPr lang="en-US" sz="1100" b="1" dirty="0">
                <a:effectLst/>
                <a:latin typeface="Calibri" panose="020F0502020204030204" pitchFamily="34" charset="0"/>
                <a:ea typeface="Calibri" panose="020F0502020204030204" pitchFamily="34" charset="0"/>
                <a:cs typeface="Calibri" panose="020F0502020204030204" pitchFamily="34" charset="0"/>
              </a:rPr>
              <a:t> Warning Letter</a:t>
            </a:r>
            <a:r>
              <a:rPr lang="en-US" sz="1100" dirty="0">
                <a:effectLst/>
                <a:latin typeface="Calibri" panose="020F0502020204030204" pitchFamily="34" charset="0"/>
                <a:ea typeface="Calibri" panose="020F0502020204030204" pitchFamily="34" charset="0"/>
                <a:cs typeface="Calibri" panose="020F0502020204030204" pitchFamily="34" charset="0"/>
              </a:rPr>
              <a:t> – Written correspondence will be sent via certified and regular mail to the homeowner and tenant (if applicable) with the following: </a:t>
            </a:r>
          </a:p>
          <a:p>
            <a:pPr marL="0" marR="0"/>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457200"/>
            <a:r>
              <a:rPr lang="en-US" sz="1800" b="1" dirty="0">
                <a:effectLst/>
                <a:latin typeface="Aptos" panose="020B0004020202020204" pitchFamily="34" charset="0"/>
                <a:ea typeface="Aptos" panose="020B0004020202020204" pitchFamily="34" charset="0"/>
                <a:cs typeface="Aptos" panose="020B0004020202020204" pitchFamily="34" charset="0"/>
              </a:rPr>
              <a:t>        Note: This was never confirmed or responded to – is this process correct?</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457200" marR="0">
              <a:buNone/>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8183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43584-DEC7-4CBB-2A20-A30606B7ED2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D757E0B-B5C5-DFFB-56CD-0D8DF3E46ECC}"/>
              </a:ext>
            </a:extLst>
          </p:cNvPr>
          <p:cNvSpPr txBox="1"/>
          <p:nvPr/>
        </p:nvSpPr>
        <p:spPr>
          <a:xfrm>
            <a:off x="190092" y="228073"/>
            <a:ext cx="11674986" cy="6017032"/>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11, 2025: HOA Resident to HOA Management VP  (this is multiple pages) – page 5 of email</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Shed communications summary</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Note: this is a summary and I can provide the detailed emails with more than the summary that include my research summaries on governance documents and other commentary that I removed so you can see the history of the discussion and communication on the Shed efforts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10/28/24: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HOA-Resident-Masked</a:t>
            </a:r>
            <a:r>
              <a:rPr lang="en-US" sz="1100" dirty="0">
                <a:effectLst/>
                <a:latin typeface="Calibri" panose="020F0502020204030204" pitchFamily="34" charset="0"/>
                <a:ea typeface="Calibri" panose="020F0502020204030204" pitchFamily="34" charset="0"/>
                <a:cs typeface="Calibri" panose="020F0502020204030204" pitchFamily="34" charset="0"/>
              </a:rPr>
              <a:t> emailed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HOA-Management-Employee-Masked</a:t>
            </a:r>
            <a:r>
              <a:rPr lang="en-US" sz="1100" dirty="0">
                <a:effectLst/>
                <a:latin typeface="Calibri" panose="020F0502020204030204" pitchFamily="34" charset="0"/>
                <a:ea typeface="Calibri" panose="020F0502020204030204" pitchFamily="34" charset="0"/>
                <a:cs typeface="Calibri" panose="020F0502020204030204" pitchFamily="34" charset="0"/>
              </a:rPr>
              <a:t>  to inquire on requirement to build a shed “   We would like to put a shed in the backyard. Are there size requirements for a shed? Also if we are allowed to place a shed are we allowed to put it on a concrete pad or does it need to be placed on something else?”</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Note: No response provided</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1/15/25 (we guess or estimate as it was not written down by the HOA management or by us) – Due to neighbor complaints (Joe and Lori Grube)  on our “trashcan run” being installed by the contractor;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HOA-Manager-Masked </a:t>
            </a:r>
            <a:r>
              <a:rPr lang="en-US" sz="1100" dirty="0">
                <a:effectLst/>
                <a:latin typeface="Calibri" panose="020F0502020204030204" pitchFamily="34" charset="0"/>
                <a:ea typeface="Calibri" panose="020F0502020204030204" pitchFamily="34" charset="0"/>
                <a:cs typeface="Calibri" panose="020F0502020204030204" pitchFamily="34" charset="0"/>
              </a:rPr>
              <a:t> and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HOA-Management-Employee-Masked</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HOA-Management-Employee-Masked</a:t>
            </a:r>
            <a:r>
              <a:rPr lang="en-US" sz="1100" dirty="0">
                <a:effectLst/>
                <a:latin typeface="Calibri" panose="020F0502020204030204" pitchFamily="34" charset="0"/>
                <a:ea typeface="Calibri" panose="020F0502020204030204" pitchFamily="34" charset="0"/>
                <a:cs typeface="Calibri" panose="020F0502020204030204" pitchFamily="34" charset="0"/>
              </a:rPr>
              <a:t>” came to the house to direct us the following: </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You can’t go over a property limit of 5 feet from the house</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You can’t step on your neighbors grass</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You can’t access your gate on this side and need one on the other side of the house</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You need to not have this gate on this side</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685800" lvl="1"/>
            <a:r>
              <a:rPr lang="en-US" sz="1100" dirty="0">
                <a:effectLst/>
                <a:latin typeface="Calibri" panose="020F0502020204030204" pitchFamily="34" charset="0"/>
                <a:ea typeface="Calibri" panose="020F0502020204030204" pitchFamily="34" charset="0"/>
                <a:cs typeface="Calibri" panose="020F0502020204030204" pitchFamily="34" charset="0"/>
              </a:rPr>
              <a:t>My response: </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The gate is fine</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 wont touch the grass </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 will ensure the contractor understands the property boundaries and stays within that boundary</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 will have a gate placed on the opposite side of the house</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685800" lvl="1"/>
            <a:r>
              <a:rPr lang="en-US" sz="1100" dirty="0">
                <a:effectLst/>
                <a:latin typeface="Calibri" panose="020F0502020204030204" pitchFamily="34" charset="0"/>
                <a:ea typeface="Calibri" panose="020F0502020204030204" pitchFamily="34" charset="0"/>
                <a:cs typeface="Calibri" panose="020F0502020204030204" pitchFamily="34" charset="0"/>
              </a:rPr>
              <a:t>I explained: both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HOA-Manager-Masked</a:t>
            </a:r>
            <a:r>
              <a:rPr lang="en-US" sz="1100" dirty="0">
                <a:effectLst/>
                <a:latin typeface="Calibri" panose="020F0502020204030204" pitchFamily="34" charset="0"/>
                <a:ea typeface="Calibri" panose="020F0502020204030204" pitchFamily="34" charset="0"/>
                <a:cs typeface="Calibri" panose="020F0502020204030204" pitchFamily="34" charset="0"/>
              </a:rPr>
              <a:t> and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HOA-Management-Employee-Masked </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The developer is putting in a French drain on the other side of the house due to the level of moisture and marsh that is between houses</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 plan on having some type of walk due to the moisture</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To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HOA-Management-Employee-Masked</a:t>
            </a:r>
            <a:r>
              <a:rPr lang="en-US" sz="1100" dirty="0">
                <a:effectLst/>
                <a:latin typeface="Calibri" panose="020F0502020204030204" pitchFamily="34" charset="0"/>
                <a:ea typeface="Calibri" panose="020F0502020204030204" pitchFamily="34" charset="0"/>
                <a:cs typeface="Calibri" panose="020F0502020204030204" pitchFamily="34" charset="0"/>
              </a:rPr>
              <a:t>: (I pointed at a concrete pad that was built) Do I need to do anything with the HOA if I am going to build a shed on the pad?</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Answer “if it is not seen from the street we wouldn’t be concerned with what you do in the backyard. If you have any questions though, it might be best to submit a DRC”</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NOTE: This was understood as not required because this is not seen from the FRONT street and later we discovered that was actually intended to mean “if anyone, anywhere, can see it… you need a DRC” which, later in reading I realize is not proper by existing governance and the shed would require a DRC regardless of being seen or not seen by anyone.</a:t>
            </a:r>
          </a:p>
          <a:p>
            <a:pPr marL="0" marR="0"/>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457200" marR="0">
              <a:buNone/>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1360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74AA1-7B99-7B5C-64AC-6F394A7D010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745624C-C117-C4E1-A76A-2B6C38D6F6DA}"/>
              </a:ext>
            </a:extLst>
          </p:cNvPr>
          <p:cNvSpPr txBox="1"/>
          <p:nvPr/>
        </p:nvSpPr>
        <p:spPr>
          <a:xfrm>
            <a:off x="190092" y="228073"/>
            <a:ext cx="11674986" cy="5847755"/>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11, 2025: HOA Resident to HOA Management VP  (this is multiple pages) – page 6 of email</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1/20/25: Started project with contractor</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1/29/25: HOA email: identified that we were building a shed and directed we needed to do the DRC process prior to “completion” with attachment “Yard Features 1 (1).pdf</a:t>
            </a:r>
          </a:p>
          <a:p>
            <a:pPr marL="800100" lvl="1" indent="-342900">
              <a:buFont typeface="Aptos" panose="020B0004020202020204" pitchFamily="34" charset="0"/>
              <a:buChar char="-"/>
            </a:pP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HOA-Management-Employee-Masked</a:t>
            </a:r>
            <a:r>
              <a:rPr lang="en-US" sz="1100" dirty="0">
                <a:effectLst/>
                <a:latin typeface="Calibri" panose="020F0502020204030204" pitchFamily="34" charset="0"/>
                <a:ea typeface="Calibri" panose="020F0502020204030204" pitchFamily="34" charset="0"/>
                <a:cs typeface="Calibri" panose="020F0502020204030204" pitchFamily="34" charset="0"/>
              </a:rPr>
              <a:t>: “We wanted to reach out because we noticed you are building what appears to be a shed or storage of some sort in the backyard. Because this can be seen from a common area/road, please submit a DRC application for approval prior to completing construction. Also, please attach a Lot Survey and any additional, helpful information such as color, style, etc. I have also attached the design guidelines outlining ancillary structures (Page 2: D-9).”</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HOA-Resident-Masked  responded with the DRC application and baseline submission based on guidelines provided</a:t>
            </a:r>
          </a:p>
          <a:p>
            <a:pPr marL="1371600" lvl="1"/>
            <a:r>
              <a:rPr lang="en-US" sz="1100" dirty="0">
                <a:effectLst/>
                <a:latin typeface="Calibri" panose="020F0502020204030204" pitchFamily="34" charset="0"/>
                <a:ea typeface="Calibri" panose="020F0502020204030204" pitchFamily="34" charset="0"/>
                <a:cs typeface="Calibri" panose="020F0502020204030204" pitchFamily="34" charset="0"/>
              </a:rPr>
              <a:t>I apologize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HOA-Management-Employee-Masked</a:t>
            </a:r>
          </a:p>
          <a:p>
            <a:pPr marL="1371600" lvl="1"/>
            <a:r>
              <a:rPr lang="en-US" sz="1100" dirty="0">
                <a:effectLst/>
                <a:latin typeface="Calibri" panose="020F0502020204030204" pitchFamily="34" charset="0"/>
                <a:ea typeface="Calibri" panose="020F0502020204030204" pitchFamily="34" charset="0"/>
                <a:cs typeface="Calibri" panose="020F0502020204030204" pitchFamily="34" charset="0"/>
              </a:rPr>
              <a:t>When you and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HOA-Manager-Masked</a:t>
            </a:r>
            <a:r>
              <a:rPr lang="en-US" sz="1100" dirty="0">
                <a:effectLst/>
                <a:latin typeface="Calibri" panose="020F0502020204030204" pitchFamily="34" charset="0"/>
                <a:ea typeface="Calibri" panose="020F0502020204030204" pitchFamily="34" charset="0"/>
                <a:cs typeface="Calibri" panose="020F0502020204030204" pitchFamily="34" charset="0"/>
              </a:rPr>
              <a:t> came by I had asked about this and though I understood if the shed could not be seen from the street to mean the front street.  Anything I do in my yard will be seen by a side street.  I will work up the application.</a:t>
            </a:r>
          </a:p>
          <a:p>
            <a:pPr marL="1371600"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1371600" lvl="1"/>
            <a:r>
              <a:rPr lang="en-US" sz="1100" dirty="0">
                <a:effectLst/>
                <a:latin typeface="Calibri" panose="020F0502020204030204" pitchFamily="34" charset="0"/>
                <a:ea typeface="Calibri" panose="020F0502020204030204" pitchFamily="34" charset="0"/>
                <a:cs typeface="Calibri" panose="020F0502020204030204" pitchFamily="34" charset="0"/>
              </a:rPr>
              <a:t>There will be an additional privacy wall to block the street view of the shed (straight wall) where we intend to put a paver patio.  I will add those to this plan/application.  This is to do a few things</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Privacy </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Block view of the shed (security) so people cannot see into it</a:t>
            </a:r>
          </a:p>
          <a:p>
            <a:pPr marL="1371600"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1371600" lvl="1"/>
            <a:r>
              <a:rPr lang="en-US" sz="1100" dirty="0">
                <a:effectLst/>
                <a:latin typeface="Calibri" panose="020F0502020204030204" pitchFamily="34" charset="0"/>
                <a:ea typeface="Calibri" panose="020F0502020204030204" pitchFamily="34" charset="0"/>
                <a:cs typeface="Calibri" panose="020F0502020204030204" pitchFamily="34" charset="0"/>
              </a:rPr>
              <a:t>Color and Style are intended to match the primary residence/house so it is esthetically similar to the primary residence (hardy bord, same color pallet)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2/11/25</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HOA-Resident-Masked </a:t>
            </a:r>
            <a:r>
              <a:rPr lang="en-US" sz="1100" dirty="0">
                <a:effectLst/>
                <a:latin typeface="Calibri" panose="020F0502020204030204" pitchFamily="34" charset="0"/>
                <a:ea typeface="Calibri" panose="020F0502020204030204" pitchFamily="34" charset="0"/>
                <a:cs typeface="Calibri" panose="020F0502020204030204" pitchFamily="34" charset="0"/>
              </a:rPr>
              <a:t>emailed “  Just checking in to see of we have any updates on the approval for the shed yet?”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2/13/25: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HOA-Management-Employee-Masked</a:t>
            </a:r>
            <a:r>
              <a:rPr lang="en-US" sz="1100" dirty="0">
                <a:effectLst/>
                <a:latin typeface="Calibri" panose="020F0502020204030204" pitchFamily="34" charset="0"/>
                <a:ea typeface="Calibri" panose="020F0502020204030204" pitchFamily="34" charset="0"/>
                <a:cs typeface="Calibri" panose="020F0502020204030204" pitchFamily="34" charset="0"/>
              </a:rPr>
              <a:t> replied “I'll follow up with the DRC and let you know what they say.”</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2/13/25: HOA prepared a letter to send to us with “STOP” direction</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2/14/25: HOA letter is post marked 2/14/25</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2/15/25 through 2/17/25: Weekend and Federal Holiday</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2/18/25: First possible date of delivery (certified) by USPS </a:t>
            </a:r>
            <a:r>
              <a:rPr lang="en-US" sz="1100" dirty="0">
                <a:effectLst/>
                <a:latin typeface="Calibri" panose="020F0502020204030204" pitchFamily="34" charset="0"/>
                <a:ea typeface="Calibri" panose="020F0502020204030204" pitchFamily="34" charset="0"/>
                <a:cs typeface="Calibri" panose="020F0502020204030204" pitchFamily="34" charset="0"/>
              </a:rPr>
              <a:t>(we were not home from 2/15/ through 2/17)</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2/20/25: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HOA-Management-Employee-Masked</a:t>
            </a:r>
            <a:r>
              <a:rPr lang="en-US" sz="1100" dirty="0">
                <a:effectLst/>
                <a:latin typeface="Calibri" panose="020F0502020204030204" pitchFamily="34" charset="0"/>
                <a:ea typeface="Calibri" panose="020F0502020204030204" pitchFamily="34" charset="0"/>
                <a:cs typeface="Calibri" panose="020F0502020204030204" pitchFamily="34" charset="0"/>
              </a:rPr>
              <a:t> emailed an attachment and stated “Attached is the drawing of your project that was included in your application. The Town Architect has added some additional questions. Please respond to these and email them back to me so I can forward them to the Town Architect.” Attachment “Pages from_DRC-1c2-124-3400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MASKED-Resident-Address </a:t>
            </a:r>
            <a:r>
              <a:rPr lang="en-US" sz="1100" dirty="0">
                <a:effectLst/>
                <a:latin typeface="Calibri" panose="020F0502020204030204" pitchFamily="34" charset="0"/>
                <a:ea typeface="Calibri" panose="020F0502020204030204" pitchFamily="34" charset="0"/>
                <a:cs typeface="Calibri" panose="020F0502020204030204" pitchFamily="34" charset="0"/>
              </a:rPr>
              <a:t>Dr-Shed-_2025.02.03 (1).pdf”</a:t>
            </a: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2/20/25: Attorney letter drafted (dated)</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2/21/25: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HOA-Attorney-Masked</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from </a:t>
            </a:r>
            <a:r>
              <a:rPr lang="en-US" sz="1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FLcalegal</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“McCabe | Ronsman” sends Demand Letter by email (something that HOA failed to do earlier in any process that we can tell)</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Aptos" panose="020B0004020202020204" pitchFamily="34" charset="0"/>
              <a:buChar char="-"/>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Signature card for the mailer – we never signed for this… not sure who did</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457200" marR="0">
              <a:buNone/>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3302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C9529-4FF7-C29F-8305-DE48395E41A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0347B7B-8124-6046-B3AD-47AA91E2A167}"/>
              </a:ext>
            </a:extLst>
          </p:cNvPr>
          <p:cNvSpPr txBox="1"/>
          <p:nvPr/>
        </p:nvSpPr>
        <p:spPr>
          <a:xfrm>
            <a:off x="190092" y="228073"/>
            <a:ext cx="11674986" cy="5339923"/>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11, 2025: HOA Resident to HOA Management VP  (this is multiple pages) – page 7 of email</a:t>
            </a: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2/21/25: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HOA-Resident-Masked</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emailed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HOA-Manager-Masked</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HOA-Management-Employee-Masked</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with questions on where any process or instructions exist if there is dispute of the HOA enforcement. Expressed we did not feel we were given any notification to “STOP”</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Aptos" panose="020B0004020202020204" pitchFamily="34" charset="0"/>
              <a:buChar char="-"/>
            </a:pP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HOA-Attorney-Masked</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Spoke with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HOA-Manager-Masked</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CCd</a:t>
            </a:r>
            <a:r>
              <a:rPr lang="en-US" sz="1100" dirty="0">
                <a:effectLst/>
                <a:latin typeface="Calibri" panose="020F0502020204030204" pitchFamily="34" charset="0"/>
                <a:ea typeface="Calibri" panose="020F0502020204030204" pitchFamily="34" charset="0"/>
                <a:cs typeface="Calibri" panose="020F0502020204030204" pitchFamily="34" charset="0"/>
              </a:rPr>
              <a:t>)</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Some kind of miscommunication or misunderstanding maybe – I will let the HOA determine what they want to communicate for your efforts and actions based on your warning order sent to me.</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From multiple emails and conversations, we did not realize that any “STOP” requirement were given. I directed any work stop to stop and informed the Contractor to “button up” the work, clean up the area today and I will wait for whatever this approval process duration takes to take whatever the appropriate next steps are.</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Button up is defined as: ensure no safety concerns exist with whatever exists in this effort.  I don’t need lose materials blowing into some other property, person, etc..</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For HOA (HOA-Manager-Masked)</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This expectation was not clearly understood.  I am uncertain how/why but it is not the willful negligence of this community member.  I am also disappointed this was not clearly stated and the only written statement I can find (other than verbal discussion where this was not clearly stated) is this from email sent 1/29/25.</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wanted to reach out because we noticed you are building what appears to be a shed or storage of some sort in the backyard. Because this can be seen from a common area/road, please submit a DRC application for approval prior to completing construction”</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It was our assumption that engaging in the process was sufficient as long as the structure was not “complete” – and maybe the understanding of the word “complete” as a misunderstanding on our part.  Statements such as “you must stop any future construction” --- I think there would have been sincere clarity on that sentence/statement.  I cannot find any other direction/directive written or by verbal interview of my wife (who has been communicating with the HOA staff) with anything as clear as my example.  I will state that during your site visit regarding the trashcan runs I asked (I believe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HOA-Management-Employee-Masked</a:t>
            </a:r>
            <a:r>
              <a:rPr lang="en-US" sz="1100" dirty="0">
                <a:effectLst/>
                <a:latin typeface="Calibri" panose="020F0502020204030204" pitchFamily="34" charset="0"/>
                <a:ea typeface="Calibri" panose="020F0502020204030204" pitchFamily="34" charset="0"/>
                <a:cs typeface="Calibri" panose="020F0502020204030204" pitchFamily="34" charset="0"/>
              </a:rPr>
              <a:t>) “what do I need to do for building this shed” and the answer was “nothing unless seen from the street” pointing to the front of our house.  I did not realize the side street over 120 feet away was also considered “the street”</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Maybe that doesn’t matter to the HOA; culpability that things are not clearly understood prior to engaging attorneys.  I will get more involved in the HOA now and possible submit candidate for the HOA Board of Directors in March (due by Feb 28</a:t>
            </a:r>
            <a:r>
              <a:rPr lang="en-US" sz="1100" baseline="30000" dirty="0">
                <a:effectLst/>
                <a:latin typeface="Calibri" panose="020F0502020204030204" pitchFamily="34" charset="0"/>
                <a:ea typeface="Calibri" panose="020F0502020204030204" pitchFamily="34" charset="0"/>
                <a:cs typeface="Calibri" panose="020F0502020204030204" pitchFamily="34" charset="0"/>
              </a:rPr>
              <a:t>th</a:t>
            </a:r>
            <a:r>
              <a:rPr lang="en-US" sz="1100" dirty="0">
                <a:effectLst/>
                <a:latin typeface="Calibri" panose="020F0502020204030204" pitchFamily="34" charset="0"/>
                <a:ea typeface="Calibri" panose="020F0502020204030204" pitchFamily="34" charset="0"/>
                <a:cs typeface="Calibri" panose="020F0502020204030204" pitchFamily="34" charset="0"/>
              </a:rPr>
              <a:t>, 2025)</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457200" marR="0">
              <a:buNone/>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9839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6EB8B-EE27-2AA1-0A5E-CBDEAEC3B7D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829B7C2-A924-E3FB-703E-06304D38728C}"/>
              </a:ext>
            </a:extLst>
          </p:cNvPr>
          <p:cNvSpPr txBox="1"/>
          <p:nvPr/>
        </p:nvSpPr>
        <p:spPr>
          <a:xfrm>
            <a:off x="190092" y="228073"/>
            <a:ext cx="11674986" cy="5847755"/>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11, 2025: HOA Resident to HOA Management VP  (this is multiple pages) – page 8 of email</a:t>
            </a: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2/21/25: Phone call: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HOA-Resident-Masked</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HOA-Manager-Masked </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conversation explained our confusion on this process and the legal demand letter.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HOA-Manager-Masked</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stated that we were informed and he has seen that guidance that was sent. I explained I have no such guidance.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HOA-Manager-Masked</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explained that it was sent and was snub in stating the HOA management company did what it was supposed to do.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HOA-Manager-Masked</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stated he would talk to the attorneys stating we were complying with the demands</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2/21/25: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HOA-Resident-Masked</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due to end of day, not seeing any communications as promised – emailed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HOA-Attorney-Masked</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informed the attorney that we were complying with the demands and halting work when things were accomplished to ensure safety from blowing materials or future concerns of what existed in the structure of the shed.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1200150" lvl="2" indent="-285750">
              <a:buFont typeface="Courier New" panose="02070309020205020404" pitchFamily="49" charset="0"/>
              <a:buChar char="o"/>
            </a:pP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HOA-Attorney-Masked</a:t>
            </a:r>
          </a:p>
          <a:p>
            <a:pPr marL="1600200" lvl="1"/>
            <a:r>
              <a:rPr lang="en-US" sz="1100" dirty="0">
                <a:effectLst/>
                <a:latin typeface="Calibri" panose="020F0502020204030204" pitchFamily="34" charset="0"/>
                <a:ea typeface="Calibri" panose="020F0502020204030204" pitchFamily="34" charset="0"/>
                <a:cs typeface="Calibri" panose="020F0502020204030204" pitchFamily="34" charset="0"/>
              </a:rPr>
              <a:t>Per my discussion (held at call placed today 11:26 EST),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HOA-Manager-Masked</a:t>
            </a:r>
            <a:r>
              <a:rPr lang="en-US" sz="1100" dirty="0">
                <a:effectLst/>
                <a:latin typeface="Calibri" panose="020F0502020204030204" pitchFamily="34" charset="0"/>
                <a:ea typeface="Calibri" panose="020F0502020204030204" pitchFamily="34" charset="0"/>
                <a:cs typeface="Calibri" panose="020F0502020204030204" pitchFamily="34" charset="0"/>
              </a:rPr>
              <a:t> stated he would communicate with the attorney office and I would be copied and I have not seen that correspondence.  Post my email to your office I sent a follow up email message direct to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HOA-Manager-Masked</a:t>
            </a:r>
            <a:r>
              <a:rPr lang="en-US" sz="1100" dirty="0">
                <a:effectLst/>
                <a:latin typeface="Calibri" panose="020F0502020204030204" pitchFamily="34" charset="0"/>
                <a:ea typeface="Calibri" panose="020F0502020204030204" pitchFamily="34" charset="0"/>
                <a:cs typeface="Calibri" panose="020F0502020204030204" pitchFamily="34" charset="0"/>
              </a:rPr>
              <a:t> with no response.  (sent at 12:56 EST today) </a:t>
            </a:r>
          </a:p>
          <a:p>
            <a:pPr marL="1600200"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1600200" lvl="1"/>
            <a:r>
              <a:rPr lang="en-US" sz="1100" dirty="0">
                <a:effectLst/>
                <a:latin typeface="Calibri" panose="020F0502020204030204" pitchFamily="34" charset="0"/>
                <a:ea typeface="Calibri" panose="020F0502020204030204" pitchFamily="34" charset="0"/>
                <a:cs typeface="Calibri" panose="020F0502020204030204" pitchFamily="34" charset="0"/>
              </a:rPr>
              <a:t>I am reporting so you are office is aware work has STOPPED</a:t>
            </a:r>
          </a:p>
          <a:p>
            <a:pPr marL="1600200"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1600200" lvl="1"/>
            <a:r>
              <a:rPr lang="en-US" sz="1100" dirty="0">
                <a:effectLst/>
                <a:latin typeface="Calibri" panose="020F0502020204030204" pitchFamily="34" charset="0"/>
                <a:ea typeface="Calibri" panose="020F0502020204030204" pitchFamily="34" charset="0"/>
                <a:cs typeface="Calibri" panose="020F0502020204030204" pitchFamily="34" charset="0"/>
              </a:rPr>
              <a:t>I am also reporting that I requested any HOA dispute process to the claimed charges for noncompliance.  I am uncertain on any due process within HOA enforcement actions and realize you represent their interests.  I am not paying any funds at this time until I understand agreed to (HOA) due process for dispute.  If there are no processes and this charge is still levied; I will secure legal representation and have them reach out to the HOA and your office to properly handle this concern.</a:t>
            </a:r>
          </a:p>
          <a:p>
            <a:pPr marL="800100" lvl="1" indent="-342900">
              <a:buFont typeface="Aptos" panose="020B0004020202020204" pitchFamily="34" charset="0"/>
              <a:buChar char="-"/>
            </a:pP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HOA-Attorney-Masked</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replied “Received and thank you, I will speak with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HOA-Manager-Masked</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let you know about the next steps re: the outstanding violation and your application approval. </a:t>
            </a: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2/23/25: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HOA-Resident-Masked</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sends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HOA-Attorney-Masked</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copied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HOA-Manager-Masked </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HOA-Management-Employee-Masked </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statement of what we understood with a series of questions. This was a response of all accessible HOA guidance documents (182 documents) that I read.  Many of the documents are not searchable but we still read through all of these on this date.</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Aptos" panose="020B0004020202020204" pitchFamily="34" charset="0"/>
              <a:buChar char="-"/>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Attempted to warn the HOA that I feel wronged and will fight this direction “.  I wish to resolve this, but if the HOA does not deescalate this direction, I have no choice but to match. I am assuming this will incur additional fees on both parties which is another unnecessary direction and decision by the HOA.”</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We would not be here if you had better communications and processes to manage this community. While this is a small sum, it is the principle of argument that the HOA failed to confirm that we understood any condition of non-compliance prior to escalation of engaging attorney offices.  Had the HOA informed me and confirmed I understood, I would have complied prior to the escalation and fiscal costs incurred. </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Three things</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I am waiting for any due process from the HOA on this matter</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I have put my application together to join the HOA Board of Directors and will send that in separate correspondence within intent to aide in correction of these mismanaged processes.  I am hopeful I can contribute to the improvement of HOA services (pro bono) by providing my expert judgement and skills around the root causation of this problem.  Literally correct these mismanaged conditions on a daily basis for fortune 500 customers.</a:t>
            </a:r>
          </a:p>
          <a:p>
            <a:pPr marL="1200150" lvl="2" indent="-285750">
              <a:buFont typeface="Courier New" panose="02070309020205020404" pitchFamily="49" charset="0"/>
              <a:buChar char="o"/>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will remit payment based on the board application requirements with expectations those funds are possibly returned after due process is completed</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457200" marR="0">
              <a:buNone/>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2332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32D53-0497-A240-53F8-2D407FB548F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30100BC-1C63-4592-A5E4-EB140C3B517A}"/>
              </a:ext>
            </a:extLst>
          </p:cNvPr>
          <p:cNvSpPr txBox="1"/>
          <p:nvPr/>
        </p:nvSpPr>
        <p:spPr>
          <a:xfrm>
            <a:off x="145847" y="58846"/>
            <a:ext cx="11674986" cy="6740307"/>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11, 2025: HOA Resident to HOA Management VP  (this is multiple pages) – page 9 of email</a:t>
            </a:r>
          </a:p>
          <a:p>
            <a:pPr lvl="1"/>
            <a:r>
              <a:rPr lang="en-US" sz="1050" dirty="0">
                <a:effectLst/>
                <a:latin typeface="Calibri" panose="020F0502020204030204" pitchFamily="34" charset="0"/>
                <a:ea typeface="Calibri" panose="020F0502020204030204" pitchFamily="34" charset="0"/>
                <a:cs typeface="Calibri" panose="020F0502020204030204" pitchFamily="34" charset="0"/>
              </a:rPr>
              <a:t>2/23/25: Follow up email from </a:t>
            </a:r>
            <a:r>
              <a:rPr lang="en-US" sz="105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HOA-Resident-Masked  </a:t>
            </a:r>
            <a:r>
              <a:rPr lang="en-US" sz="1050" dirty="0">
                <a:effectLst/>
                <a:latin typeface="Calibri" panose="020F0502020204030204" pitchFamily="34" charset="0"/>
                <a:ea typeface="Calibri" panose="020F0502020204030204" pitchFamily="34" charset="0"/>
                <a:cs typeface="Calibri" panose="020F0502020204030204" pitchFamily="34" charset="0"/>
              </a:rPr>
              <a:t>to previous audience:  I just read the HOA provided letter (from my mail box) dated February 13, 2025.  The letter states “We understand that many times residence are simply unaware that a problem exists or we may have observed a very temporary situation.  However, we ask for your cooperation in remedying the concern in a timely manner  contacting the office regarding the  situation within the next 15 days” </a:t>
            </a:r>
          </a:p>
          <a:p>
            <a:pPr marL="800100" lvl="1" indent="-342900">
              <a:buFont typeface="Aptos" panose="020B0004020202020204" pitchFamily="34" charset="0"/>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It is curious that this letter (which I just opened today) gives a timeline of 15 days to remedy the concern and contact the office but the attorney letter is send at +7 days from this letter.   Someone able to educate me on what your expectations and enforcement process are?  I am very confused on how to comply with the current process and communications.</a:t>
            </a:r>
          </a:p>
          <a:p>
            <a:pPr marL="1200150" lvl="2" indent="-285750">
              <a:buFont typeface="Courier New" panose="02070309020205020404" pitchFamily="49" charset="0"/>
              <a:buChar char="o"/>
            </a:pPr>
            <a:r>
              <a:rPr lang="en-US" sz="1050" dirty="0">
                <a:effectLst/>
                <a:latin typeface="Calibri" panose="020F0502020204030204" pitchFamily="34" charset="0"/>
                <a:ea typeface="Calibri" panose="020F0502020204030204" pitchFamily="34" charset="0"/>
                <a:cs typeface="Calibri" panose="020F0502020204030204" pitchFamily="34" charset="0"/>
              </a:rPr>
              <a:t>I did contact the office (shown in the timeline) – never clear this letter existed or “stop” stated</a:t>
            </a:r>
          </a:p>
          <a:p>
            <a:pPr marL="1200150" lvl="2" indent="-285750">
              <a:buFont typeface="Courier New" panose="02070309020205020404" pitchFamily="49" charset="0"/>
              <a:buChar char="o"/>
            </a:pPr>
            <a:r>
              <a:rPr lang="en-US" sz="1050" dirty="0">
                <a:effectLst/>
                <a:latin typeface="Calibri" panose="020F0502020204030204" pitchFamily="34" charset="0"/>
                <a:ea typeface="Calibri" panose="020F0502020204030204" pitchFamily="34" charset="0"/>
                <a:cs typeface="Calibri" panose="020F0502020204030204" pitchFamily="34" charset="0"/>
              </a:rPr>
              <a:t>I did initiate the process for DRC when notified by email. I did not stop, agreed.  However, I assumed engaging in the DRC process was required and initiated that process based on the communications that was occurring from Jan 29 to Feb 20, 2025.</a:t>
            </a:r>
          </a:p>
          <a:p>
            <a:pPr marL="1200150" lvl="2" indent="-285750">
              <a:buFont typeface="Courier New" panose="02070309020205020404" pitchFamily="49" charset="0"/>
              <a:buChar char="o"/>
            </a:pPr>
            <a:r>
              <a:rPr lang="en-US" sz="1050" dirty="0">
                <a:effectLst/>
                <a:latin typeface="Calibri" panose="020F0502020204030204" pitchFamily="34" charset="0"/>
                <a:ea typeface="Calibri" panose="020F0502020204030204" pitchFamily="34" charset="0"/>
                <a:cs typeface="Calibri" panose="020F0502020204030204" pitchFamily="34" charset="0"/>
              </a:rPr>
              <a:t>I did not stop construction because it was smaller efforts that do no “complete” the project – maybe my poor judgement to understand your intent with the communications provided.  I don’t read intent, I read definitions and what I received I did not understand we were failing to meet your intent until the demand letter was sent and effectively communicated the definition of your intent (stop construction)</a:t>
            </a:r>
          </a:p>
          <a:p>
            <a:pPr lvl="1"/>
            <a:r>
              <a:rPr lang="en-US" sz="105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050" dirty="0">
                <a:effectLst/>
                <a:latin typeface="Calibri" panose="020F0502020204030204" pitchFamily="34" charset="0"/>
                <a:ea typeface="Calibri" panose="020F0502020204030204" pitchFamily="34" charset="0"/>
                <a:cs typeface="Calibri" panose="020F0502020204030204" pitchFamily="34" charset="0"/>
              </a:rPr>
              <a:t>2/23/25: </a:t>
            </a:r>
            <a:r>
              <a:rPr lang="en-US" sz="105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HOA-Resident-Masked </a:t>
            </a:r>
            <a:r>
              <a:rPr lang="en-US" sz="1050" dirty="0">
                <a:effectLst/>
                <a:latin typeface="Calibri" panose="020F0502020204030204" pitchFamily="34" charset="0"/>
                <a:ea typeface="Calibri" panose="020F0502020204030204" pitchFamily="34" charset="0"/>
                <a:cs typeface="Calibri" panose="020F0502020204030204" pitchFamily="34" charset="0"/>
              </a:rPr>
              <a:t> new email: Inquiry to what the actual enforcement processes are with my understanding from the governance documents</a:t>
            </a:r>
          </a:p>
          <a:p>
            <a:pPr marL="914400" lvl="1"/>
            <a:r>
              <a:rPr lang="en-US" sz="1050" dirty="0">
                <a:effectLst/>
                <a:latin typeface="Calibri" panose="020F0502020204030204" pitchFamily="34" charset="0"/>
                <a:ea typeface="Calibri" panose="020F0502020204030204" pitchFamily="34" charset="0"/>
                <a:cs typeface="Calibri" panose="020F0502020204030204" pitchFamily="34" charset="0"/>
              </a:rPr>
              <a:t>From the document</a:t>
            </a:r>
          </a:p>
          <a:p>
            <a:pPr marL="914400" lvl="1"/>
            <a:r>
              <a:rPr lang="en-US" sz="1050" b="1" dirty="0">
                <a:effectLst/>
                <a:latin typeface="Calibri" panose="020F0502020204030204" pitchFamily="34" charset="0"/>
                <a:ea typeface="Calibri" panose="020F0502020204030204" pitchFamily="34" charset="0"/>
                <a:cs typeface="Calibri" panose="020F0502020204030204" pitchFamily="34" charset="0"/>
              </a:rPr>
              <a:t>Initial Letter</a:t>
            </a:r>
            <a:r>
              <a:rPr lang="en-US" sz="1050" dirty="0">
                <a:effectLst/>
                <a:latin typeface="Calibri" panose="020F0502020204030204" pitchFamily="34" charset="0"/>
                <a:ea typeface="Calibri" panose="020F0502020204030204" pitchFamily="34" charset="0"/>
                <a:cs typeface="Calibri" panose="020F0502020204030204" pitchFamily="34" charset="0"/>
              </a:rPr>
              <a:t>- Written correspondence (1</a:t>
            </a:r>
            <a:r>
              <a:rPr lang="en-US" sz="1050" baseline="30000" dirty="0">
                <a:effectLst/>
                <a:latin typeface="Calibri" panose="020F0502020204030204" pitchFamily="34" charset="0"/>
                <a:ea typeface="Calibri" panose="020F0502020204030204" pitchFamily="34" charset="0"/>
                <a:cs typeface="Calibri" panose="020F0502020204030204" pitchFamily="34" charset="0"/>
              </a:rPr>
              <a:t>st</a:t>
            </a:r>
            <a:r>
              <a:rPr lang="en-US" sz="1050" dirty="0">
                <a:effectLst/>
                <a:latin typeface="Calibri" panose="020F0502020204030204" pitchFamily="34" charset="0"/>
                <a:ea typeface="Calibri" panose="020F0502020204030204" pitchFamily="34" charset="0"/>
                <a:cs typeface="Calibri" panose="020F0502020204030204" pitchFamily="34" charset="0"/>
              </a:rPr>
              <a:t> letter) will be sent regular mail and email (if on file) to the homeowner and tenant (if applicable) of a violation requesting compliance.  The following schedule of correction dates will be used for the 1</a:t>
            </a:r>
            <a:r>
              <a:rPr lang="en-US" sz="1050" baseline="30000" dirty="0">
                <a:effectLst/>
                <a:latin typeface="Calibri" panose="020F0502020204030204" pitchFamily="34" charset="0"/>
                <a:ea typeface="Calibri" panose="020F0502020204030204" pitchFamily="34" charset="0"/>
                <a:cs typeface="Calibri" panose="020F0502020204030204" pitchFamily="34" charset="0"/>
              </a:rPr>
              <a:t>st</a:t>
            </a:r>
            <a:r>
              <a:rPr lang="en-US" sz="1050" dirty="0">
                <a:effectLst/>
                <a:latin typeface="Calibri" panose="020F0502020204030204" pitchFamily="34" charset="0"/>
                <a:ea typeface="Calibri" panose="020F0502020204030204" pitchFamily="34" charset="0"/>
                <a:cs typeface="Calibri" panose="020F0502020204030204" pitchFamily="34" charset="0"/>
              </a:rPr>
              <a:t> Letter. (below examples are representative and do not constitute a complete list.)</a:t>
            </a:r>
          </a:p>
          <a:p>
            <a:pPr marL="914400" lvl="1"/>
            <a:r>
              <a:rPr lang="en-US" sz="1050" dirty="0">
                <a:effectLst/>
                <a:latin typeface="Calibri" panose="020F0502020204030204" pitchFamily="34" charset="0"/>
                <a:ea typeface="Calibri" panose="020F0502020204030204" pitchFamily="34" charset="0"/>
                <a:cs typeface="Calibri" panose="020F0502020204030204" pitchFamily="34" charset="0"/>
              </a:rPr>
              <a:t> </a:t>
            </a:r>
          </a:p>
          <a:p>
            <a:pPr marL="800100" lvl="1" indent="-342900">
              <a:buFont typeface="Aptos" panose="020B0004020202020204" pitchFamily="34" charset="0"/>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5 days – trash cans, boats &amp; recreational vehicles, routine lawn maintenance (mow, edge, rim, etc.), play equipment, misc. items stored on side of home.</a:t>
            </a:r>
          </a:p>
          <a:p>
            <a:pPr marL="800100" lvl="1" indent="-342900">
              <a:buFont typeface="Aptos" panose="020B0004020202020204" pitchFamily="34" charset="0"/>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15 days – Architectural violations (work already completed without an application), lawn maintenance (treat turf weeks, replace dead plants, mulch, </a:t>
            </a:r>
            <a:r>
              <a:rPr lang="en-US" sz="1050" dirty="0" err="1">
                <a:effectLst/>
                <a:latin typeface="Calibri" panose="020F0502020204030204" pitchFamily="34" charset="0"/>
                <a:ea typeface="Calibri" panose="020F0502020204030204" pitchFamily="34" charset="0"/>
                <a:cs typeface="Calibri" panose="020F0502020204030204" pitchFamily="34" charset="0"/>
              </a:rPr>
              <a:t>etc</a:t>
            </a:r>
            <a:r>
              <a:rPr lang="en-US" sz="1050" dirty="0">
                <a:effectLst/>
                <a:latin typeface="Calibri" panose="020F0502020204030204" pitchFamily="34" charset="0"/>
                <a:ea typeface="Calibri" panose="020F0502020204030204" pitchFamily="34" charset="0"/>
                <a:cs typeface="Calibri" panose="020F0502020204030204" pitchFamily="34" charset="0"/>
              </a:rPr>
              <a:t>), pressure washing.</a:t>
            </a:r>
          </a:p>
          <a:p>
            <a:pPr marL="800100" lvl="1" indent="-342900">
              <a:buFont typeface="Aptos" panose="020B0004020202020204" pitchFamily="34" charset="0"/>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30 days – sod replacement, paint house and major repairs.</a:t>
            </a:r>
          </a:p>
          <a:p>
            <a:pPr marL="914400" lvl="1"/>
            <a:r>
              <a:rPr lang="en-US" sz="1050" dirty="0">
                <a:effectLst/>
                <a:latin typeface="Calibri" panose="020F0502020204030204" pitchFamily="34" charset="0"/>
                <a:ea typeface="Calibri" panose="020F0502020204030204" pitchFamily="34" charset="0"/>
                <a:cs typeface="Calibri" panose="020F0502020204030204" pitchFamily="34" charset="0"/>
              </a:rPr>
              <a:t> </a:t>
            </a:r>
          </a:p>
          <a:p>
            <a:pPr marL="914400" lvl="1"/>
            <a:r>
              <a:rPr lang="en-US" sz="1050" dirty="0">
                <a:effectLst/>
                <a:latin typeface="Calibri" panose="020F0502020204030204" pitchFamily="34" charset="0"/>
                <a:ea typeface="Calibri" panose="020F0502020204030204" pitchFamily="34" charset="0"/>
                <a:cs typeface="Calibri" panose="020F0502020204030204" pitchFamily="34" charset="0"/>
              </a:rPr>
              <a:t>If compliance is not obtained per the above schedule, proceed to the 2</a:t>
            </a:r>
            <a:r>
              <a:rPr lang="en-US" sz="1050" baseline="30000" dirty="0">
                <a:effectLst/>
                <a:latin typeface="Calibri" panose="020F0502020204030204" pitchFamily="34" charset="0"/>
                <a:ea typeface="Calibri" panose="020F0502020204030204" pitchFamily="34" charset="0"/>
                <a:cs typeface="Calibri" panose="020F0502020204030204" pitchFamily="34" charset="0"/>
              </a:rPr>
              <a:t>nd</a:t>
            </a:r>
            <a:r>
              <a:rPr lang="en-US" sz="1050" dirty="0">
                <a:effectLst/>
                <a:latin typeface="Calibri" panose="020F0502020204030204" pitchFamily="34" charset="0"/>
                <a:ea typeface="Calibri" panose="020F0502020204030204" pitchFamily="34" charset="0"/>
                <a:cs typeface="Calibri" panose="020F0502020204030204" pitchFamily="34" charset="0"/>
              </a:rPr>
              <a:t> letter. If home appears vacant, proceed to abatement letter.</a:t>
            </a:r>
          </a:p>
          <a:p>
            <a:pPr marL="914400" lvl="1"/>
            <a:r>
              <a:rPr lang="en-US" sz="1050" dirty="0">
                <a:effectLst/>
                <a:latin typeface="Calibri" panose="020F0502020204030204" pitchFamily="34" charset="0"/>
                <a:ea typeface="Calibri" panose="020F0502020204030204" pitchFamily="34" charset="0"/>
                <a:cs typeface="Calibri" panose="020F0502020204030204" pitchFamily="34" charset="0"/>
              </a:rPr>
              <a:t> </a:t>
            </a:r>
          </a:p>
          <a:p>
            <a:pPr marL="914400" lvl="1"/>
            <a:r>
              <a:rPr lang="en-US" sz="1050" b="1" dirty="0">
                <a:effectLst/>
                <a:latin typeface="Calibri" panose="020F0502020204030204" pitchFamily="34" charset="0"/>
                <a:ea typeface="Calibri" panose="020F0502020204030204" pitchFamily="34" charset="0"/>
                <a:cs typeface="Calibri" panose="020F0502020204030204" pitchFamily="34" charset="0"/>
              </a:rPr>
              <a:t>2</a:t>
            </a:r>
            <a:r>
              <a:rPr lang="en-US" sz="1050" b="1" baseline="30000" dirty="0">
                <a:effectLst/>
                <a:latin typeface="Calibri" panose="020F0502020204030204" pitchFamily="34" charset="0"/>
                <a:ea typeface="Calibri" panose="020F0502020204030204" pitchFamily="34" charset="0"/>
                <a:cs typeface="Calibri" panose="020F0502020204030204" pitchFamily="34" charset="0"/>
              </a:rPr>
              <a:t>nd</a:t>
            </a:r>
            <a:r>
              <a:rPr lang="en-US" sz="1050" b="1" dirty="0">
                <a:effectLst/>
                <a:latin typeface="Calibri" panose="020F0502020204030204" pitchFamily="34" charset="0"/>
                <a:ea typeface="Calibri" panose="020F0502020204030204" pitchFamily="34" charset="0"/>
                <a:cs typeface="Calibri" panose="020F0502020204030204" pitchFamily="34" charset="0"/>
              </a:rPr>
              <a:t> Letter</a:t>
            </a:r>
            <a:r>
              <a:rPr lang="en-US" sz="1050" dirty="0">
                <a:effectLst/>
                <a:latin typeface="Calibri" panose="020F0502020204030204" pitchFamily="34" charset="0"/>
                <a:ea typeface="Calibri" panose="020F0502020204030204" pitchFamily="34" charset="0"/>
                <a:cs typeface="Calibri" panose="020F0502020204030204" pitchFamily="34" charset="0"/>
              </a:rPr>
              <a:t> – Written correspondence will be sent regular mail and email (if on file) to the homeowner and tenant (if applicable) of a violation requesting compliance.  The 2nd  letter will indicate that if compliance is not obtained within a specified time period, then the matter will be referred to the Board and subject to a fine and/or referred to the Associate’s attorney.</a:t>
            </a:r>
          </a:p>
          <a:p>
            <a:pPr marL="914400" lvl="1"/>
            <a:r>
              <a:rPr lang="en-US" sz="1050" dirty="0">
                <a:effectLst/>
                <a:latin typeface="Calibri" panose="020F0502020204030204" pitchFamily="34" charset="0"/>
                <a:ea typeface="Calibri" panose="020F0502020204030204" pitchFamily="34" charset="0"/>
                <a:cs typeface="Calibri" panose="020F0502020204030204" pitchFamily="34" charset="0"/>
              </a:rPr>
              <a:t> </a:t>
            </a:r>
          </a:p>
          <a:p>
            <a:pPr marL="914400" lvl="1"/>
            <a:r>
              <a:rPr lang="en-US" sz="1050" b="1" dirty="0">
                <a:effectLst/>
                <a:latin typeface="Calibri" panose="020F0502020204030204" pitchFamily="34" charset="0"/>
                <a:ea typeface="Calibri" panose="020F0502020204030204" pitchFamily="34" charset="0"/>
                <a:cs typeface="Calibri" panose="020F0502020204030204" pitchFamily="34" charset="0"/>
              </a:rPr>
              <a:t>Abatement Letter</a:t>
            </a:r>
            <a:r>
              <a:rPr lang="en-US" sz="1050" dirty="0">
                <a:effectLst/>
                <a:latin typeface="Calibri" panose="020F0502020204030204" pitchFamily="34" charset="0"/>
                <a:ea typeface="Calibri" panose="020F0502020204030204" pitchFamily="34" charset="0"/>
                <a:cs typeface="Calibri" panose="020F0502020204030204" pitchFamily="34" charset="0"/>
              </a:rPr>
              <a:t> – sent certified and regular email (in lieu of 2</a:t>
            </a:r>
            <a:r>
              <a:rPr lang="en-US" sz="1050" baseline="30000" dirty="0">
                <a:effectLst/>
                <a:latin typeface="Calibri" panose="020F0502020204030204" pitchFamily="34" charset="0"/>
                <a:ea typeface="Calibri" panose="020F0502020204030204" pitchFamily="34" charset="0"/>
                <a:cs typeface="Calibri" panose="020F0502020204030204" pitchFamily="34" charset="0"/>
              </a:rPr>
              <a:t>nd</a:t>
            </a:r>
            <a:r>
              <a:rPr lang="en-US" sz="1050" dirty="0">
                <a:effectLst/>
                <a:latin typeface="Calibri" panose="020F0502020204030204" pitchFamily="34" charset="0"/>
                <a:ea typeface="Calibri" panose="020F0502020204030204" pitchFamily="34" charset="0"/>
                <a:cs typeface="Calibri" panose="020F0502020204030204" pitchFamily="34" charset="0"/>
              </a:rPr>
              <a:t> Letter) Written correspondence will be sent via certified, regular mail and email (if on file) to the homeowner and tenant (if applicable) of a violation requesting compliance immediately upon receipt, or the Association may enter on the to the property and perform the necessary work. Owner will be billed for whatever service is required</a:t>
            </a:r>
          </a:p>
          <a:p>
            <a:pPr marL="914400" lvl="1"/>
            <a:r>
              <a:rPr lang="en-US" sz="1050" dirty="0">
                <a:effectLst/>
                <a:latin typeface="Calibri" panose="020F0502020204030204" pitchFamily="34" charset="0"/>
                <a:ea typeface="Calibri" panose="020F0502020204030204" pitchFamily="34" charset="0"/>
                <a:cs typeface="Calibri" panose="020F0502020204030204" pitchFamily="34" charset="0"/>
              </a:rPr>
              <a:t> </a:t>
            </a:r>
          </a:p>
          <a:p>
            <a:pPr marL="914400" lvl="1"/>
            <a:r>
              <a:rPr lang="en-US" sz="1050" b="1" dirty="0">
                <a:effectLst/>
                <a:latin typeface="Calibri" panose="020F0502020204030204" pitchFamily="34" charset="0"/>
                <a:ea typeface="Calibri" panose="020F0502020204030204" pitchFamily="34" charset="0"/>
                <a:cs typeface="Calibri" panose="020F0502020204030204" pitchFamily="34" charset="0"/>
              </a:rPr>
              <a:t>3</a:t>
            </a:r>
            <a:r>
              <a:rPr lang="en-US" sz="1050" b="1" baseline="30000" dirty="0">
                <a:effectLst/>
                <a:latin typeface="Calibri" panose="020F0502020204030204" pitchFamily="34" charset="0"/>
                <a:ea typeface="Calibri" panose="020F0502020204030204" pitchFamily="34" charset="0"/>
                <a:cs typeface="Calibri" panose="020F0502020204030204" pitchFamily="34" charset="0"/>
              </a:rPr>
              <a:t>rd</a:t>
            </a:r>
            <a:r>
              <a:rPr lang="en-US" sz="1050" b="1" dirty="0">
                <a:effectLst/>
                <a:latin typeface="Calibri" panose="020F0502020204030204" pitchFamily="34" charset="0"/>
                <a:ea typeface="Calibri" panose="020F0502020204030204" pitchFamily="34" charset="0"/>
                <a:cs typeface="Calibri" panose="020F0502020204030204" pitchFamily="34" charset="0"/>
              </a:rPr>
              <a:t> Warning Letter</a:t>
            </a:r>
            <a:r>
              <a:rPr lang="en-US" sz="1050" dirty="0">
                <a:effectLst/>
                <a:latin typeface="Calibri" panose="020F0502020204030204" pitchFamily="34" charset="0"/>
                <a:ea typeface="Calibri" panose="020F0502020204030204" pitchFamily="34" charset="0"/>
                <a:cs typeface="Calibri" panose="020F0502020204030204" pitchFamily="34" charset="0"/>
              </a:rPr>
              <a:t> – Written correspondence will be sent via certified and regular mail to the homeowner and tenant (if applicable) with the following: </a:t>
            </a:r>
          </a:p>
          <a:p>
            <a:pPr marL="800100" lvl="1" indent="-342900">
              <a:buFont typeface="+mj-lt"/>
              <a:buAutoNum type="alphaLcPeriod"/>
            </a:pPr>
            <a:r>
              <a:rPr lang="en-US" sz="1050" dirty="0">
                <a:effectLst/>
                <a:latin typeface="Calibri" panose="020F0502020204030204" pitchFamily="34" charset="0"/>
                <a:ea typeface="Calibri" panose="020F0502020204030204" pitchFamily="34" charset="0"/>
                <a:cs typeface="Calibri" panose="020F0502020204030204" pitchFamily="34" charset="0"/>
              </a:rPr>
              <a:t>The Nature of the alleged violation</a:t>
            </a:r>
          </a:p>
          <a:p>
            <a:pPr marL="800100" lvl="1" indent="-342900">
              <a:buFont typeface="+mj-lt"/>
              <a:buAutoNum type="alphaLcPeriod"/>
            </a:pPr>
            <a:r>
              <a:rPr lang="en-US" sz="1050" dirty="0">
                <a:effectLst/>
                <a:latin typeface="Calibri" panose="020F0502020204030204" pitchFamily="34" charset="0"/>
                <a:ea typeface="Calibri" panose="020F0502020204030204" pitchFamily="34" charset="0"/>
                <a:cs typeface="Calibri" panose="020F0502020204030204" pitchFamily="34" charset="0"/>
              </a:rPr>
              <a:t>The proposed sanction to be imposed, i.e. (refer to complete list in Chapter 8.2.(a) of the Community Charter)</a:t>
            </a:r>
          </a:p>
          <a:p>
            <a:pPr marL="800100" lvl="1" indent="-342900">
              <a:buFont typeface="+mj-lt"/>
              <a:buAutoNum type="romanLcPeriod"/>
            </a:pPr>
            <a:r>
              <a:rPr lang="en-US" sz="1050" dirty="0">
                <a:effectLst/>
                <a:latin typeface="Calibri" panose="020F0502020204030204" pitchFamily="34" charset="0"/>
                <a:ea typeface="Calibri" panose="020F0502020204030204" pitchFamily="34" charset="0"/>
                <a:cs typeface="Calibri" panose="020F0502020204030204" pitchFamily="34" charset="0"/>
              </a:rPr>
              <a:t>Board will have the authority to levy a fine up to $100.00 per day, per violation</a:t>
            </a:r>
          </a:p>
          <a:p>
            <a:pPr marL="800100" lvl="1" indent="-342900">
              <a:buFont typeface="+mj-lt"/>
              <a:buAutoNum type="romanLcPeriod"/>
            </a:pPr>
            <a:r>
              <a:rPr lang="en-US" sz="1050" dirty="0">
                <a:effectLst/>
                <a:latin typeface="Calibri" panose="020F0502020204030204" pitchFamily="34" charset="0"/>
                <a:ea typeface="Calibri" panose="020F0502020204030204" pitchFamily="34" charset="0"/>
                <a:cs typeface="Calibri" panose="020F0502020204030204" pitchFamily="34" charset="0"/>
              </a:rPr>
              <a:t>Suspend the righto use Common Area facilities, Association sponsored events and/or recreation events (other than as required to provide vehicular and pedestrian access and utilities to the Unit which they own or occupy). </a:t>
            </a:r>
          </a:p>
          <a:p>
            <a:pPr marL="685800" lvl="1"/>
            <a:r>
              <a:rPr lang="en-US" sz="1050" dirty="0">
                <a:effectLst/>
                <a:latin typeface="Calibri" panose="020F0502020204030204" pitchFamily="34" charset="0"/>
                <a:ea typeface="Calibri" panose="020F0502020204030204" pitchFamily="34" charset="0"/>
                <a:cs typeface="Calibri" panose="020F0502020204030204" pitchFamily="34" charset="0"/>
              </a:rPr>
              <a:t> </a:t>
            </a:r>
          </a:p>
          <a:p>
            <a:pPr marL="800100" lvl="1" indent="-342900">
              <a:buFont typeface="Aptos" panose="020B0004020202020204" pitchFamily="34" charset="0"/>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Stated in my email “Perhaps I can setup a discussion to understand this governance. If I need an attorney present to do this, please let me know.”</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1220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4FBCC-7080-D2B2-AF0C-169F97A407A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AAEB54F-2505-3975-9C82-8EB0FAED5AEB}"/>
              </a:ext>
            </a:extLst>
          </p:cNvPr>
          <p:cNvSpPr txBox="1"/>
          <p:nvPr/>
        </p:nvSpPr>
        <p:spPr>
          <a:xfrm>
            <a:off x="145847" y="58846"/>
            <a:ext cx="11674986" cy="5847755"/>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11, 2025: HOA Resident to HOA Management VP  (this is multiple pages) – page 10 of email</a:t>
            </a:r>
          </a:p>
          <a:p>
            <a:pPr marL="628650" lvl="1" indent="-171450">
              <a:buFontTx/>
              <a:buChar char="-"/>
            </a:pPr>
            <a:endParaRPr lang="en-US" sz="1100" b="1" dirty="0">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2/24/25: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HOA-Manager-Masked </a:t>
            </a:r>
            <a:r>
              <a:rPr lang="en-US" sz="1100" dirty="0">
                <a:effectLst/>
                <a:latin typeface="Calibri" panose="020F0502020204030204" pitchFamily="34" charset="0"/>
                <a:ea typeface="Calibri" panose="020F0502020204030204" pitchFamily="34" charset="0"/>
                <a:cs typeface="Calibri" panose="020F0502020204030204" pitchFamily="34" charset="0"/>
              </a:rPr>
              <a:t> responds to one email with “</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Thank you for reaching out with your inquiry. I understand the importance of having clarity on the process for resolving disputes related to enforcement charges. To ensure you receive the most accurate and comprehensive guidance, I will defer to the association attorney, who can provide you with a clear understanding of the procedures in place for reviewing and overseeing such matters.</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you require any assistance in facilitating communication with the attorney or obtaining relevant documentation, please let me know. I am happy to help in any way I can.</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2/25/25:</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HOA-Resident-Masked  </a:t>
            </a:r>
            <a:r>
              <a:rPr lang="en-US" sz="1100" dirty="0">
                <a:effectLst/>
                <a:latin typeface="Calibri" panose="020F0502020204030204" pitchFamily="34" charset="0"/>
                <a:ea typeface="Calibri" panose="020F0502020204030204" pitchFamily="34" charset="0"/>
                <a:cs typeface="Calibri" panose="020F0502020204030204" pitchFamily="34" charset="0"/>
              </a:rPr>
              <a:t>emailed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HOA-Attorney-Masked </a:t>
            </a:r>
            <a:r>
              <a:rPr lang="en-US" sz="1100" dirty="0">
                <a:effectLst/>
                <a:latin typeface="Calibri" panose="020F0502020204030204" pitchFamily="34" charset="0"/>
                <a:ea typeface="Calibri" panose="020F0502020204030204" pitchFamily="34" charset="0"/>
                <a:cs typeface="Calibri" panose="020F0502020204030204" pitchFamily="34" charset="0"/>
              </a:rPr>
              <a:t>(Attorney) to ask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HOA-Attorney-Masked</a:t>
            </a:r>
            <a:r>
              <a:rPr lang="en-US" sz="1100" dirty="0">
                <a:effectLst/>
                <a:latin typeface="Calibri" panose="020F0502020204030204" pitchFamily="34" charset="0"/>
                <a:ea typeface="Calibri" panose="020F0502020204030204" pitchFamily="34" charset="0"/>
                <a:cs typeface="Calibri" panose="020F0502020204030204" pitchFamily="34" charset="0"/>
              </a:rPr>
              <a:t> Any idea when you will get back to me on this?”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2/27/25: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HOA-Management-Employee-Masked</a:t>
            </a:r>
            <a:r>
              <a:rPr lang="en-US" sz="1100" dirty="0">
                <a:effectLst/>
                <a:latin typeface="Calibri" panose="020F0502020204030204" pitchFamily="34" charset="0"/>
                <a:ea typeface="Calibri" panose="020F0502020204030204" pitchFamily="34" charset="0"/>
                <a:cs typeface="Calibri" panose="020F0502020204030204" pitchFamily="34" charset="0"/>
              </a:rPr>
              <a:t> emailed to state “</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just wanted to touch base with you and let you know that I followed up with the Town Architect on your project, and they let me know that they are still in the review process, but we hope to have their review comments early next week!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2/28/25: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HOA-Management-Employee-Masked</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emailed a DENY DRC statement (attached) “Unfortunately, your application is not approved at this time due to insufficient information. For further details on what is needed, please refer to the attached letter. We welcome your revised submission and are happy to assist you with any questions.”</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3/1/25: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HOA-Resident-Masked</a:t>
            </a:r>
            <a:r>
              <a:rPr lang="en-US" sz="1100" dirty="0">
                <a:effectLst/>
                <a:latin typeface="Calibri" panose="020F0502020204030204" pitchFamily="34" charset="0"/>
                <a:ea typeface="Calibri" panose="020F0502020204030204" pitchFamily="34" charset="0"/>
                <a:cs typeface="Calibri" panose="020F0502020204030204" pitchFamily="34" charset="0"/>
              </a:rPr>
              <a:t>  emails “</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I am getting started on my homework but I do wish to call out that this is another process that is frustrating</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I am attaching what I have from the first communications on this matter and I answered every question asked in this document.</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Now I get a DENY consideration with additional questions well above and beyond the first communications</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914400" lvl="1"/>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HOA-Manager-Masked</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I would like to speak to someone in leadership of the Board or management.  I am attempting to comply with direction, find guidance that countermands what is happening in process, continual creep of questions where I am guessing.   This is not good for the community, the HOA or me specifically.  I can’t comply with something if I have to guess or iteratively respond.</a:t>
            </a:r>
          </a:p>
          <a:p>
            <a:pPr marL="914400" lvl="1"/>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dirty="0">
                <a:effectLst/>
                <a:latin typeface="Calibri" panose="020F0502020204030204" pitchFamily="34" charset="0"/>
                <a:ea typeface="Calibri" panose="020F0502020204030204" pitchFamily="34" charset="0"/>
                <a:cs typeface="Calibri" panose="020F0502020204030204" pitchFamily="34" charset="0"/>
              </a:rPr>
              <a:t>From the most recent attachment sent now I have some VERY Specific questions never asked before.  Also requiring things that require professional services like a draftsman, survey team to solve for.</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I will now engage to understand what the DRC Decision processes are.  I’d like to understand the specific task and asks that the DRC committee or agency has to perform to as measurable tasks in the DRC decision process so I can understand how information is not communicated clearly to the HOA membership</a:t>
            </a:r>
          </a:p>
          <a:p>
            <a:pPr marL="0" marR="0"/>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171450" marR="0" indent="-171450">
              <a:buFontTx/>
              <a:buChar char="-"/>
            </a:pPr>
            <a:endParaRPr lang="en-US" sz="11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842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F21E0-D121-447B-D582-8D17122831A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7BCC5F9-F900-C12C-C0A4-D01BE2BC9113}"/>
              </a:ext>
            </a:extLst>
          </p:cNvPr>
          <p:cNvSpPr txBox="1"/>
          <p:nvPr/>
        </p:nvSpPr>
        <p:spPr>
          <a:xfrm>
            <a:off x="145847" y="58846"/>
            <a:ext cx="11674986" cy="6017032"/>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11, 2025: HOA Resident to HOA Management VP  (this is multiple pages) – page 11 of email</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3/1/25: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HOA-Resident-Masked</a:t>
            </a:r>
            <a:r>
              <a:rPr lang="en-US" sz="1100" dirty="0">
                <a:effectLst/>
                <a:latin typeface="Calibri" panose="020F0502020204030204" pitchFamily="34" charset="0"/>
                <a:ea typeface="Calibri" panose="020F0502020204030204" pitchFamily="34" charset="0"/>
                <a:cs typeface="Calibri" panose="020F0502020204030204" pitchFamily="34" charset="0"/>
              </a:rPr>
              <a:t> Emails “I will now engage to understand what the DRC Decision processes are. </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Correction</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Will send one more email with updates to answer these questions without securing professional services</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If this fails, then I will need time to get professional services involved to provide the requested information</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3/2/25: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HOA-Resident-Masked</a:t>
            </a:r>
            <a:r>
              <a:rPr lang="en-US" sz="1100" dirty="0">
                <a:effectLst/>
                <a:latin typeface="Calibri" panose="020F0502020204030204" pitchFamily="34" charset="0"/>
                <a:ea typeface="Calibri" panose="020F0502020204030204" pitchFamily="34" charset="0"/>
                <a:cs typeface="Calibri" panose="020F0502020204030204" pitchFamily="34" charset="0"/>
              </a:rPr>
              <a:t>  emails new DRC package to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HOA-Management-Employee-Masked  and HOA-Manager-Masked </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 am growing in my concern the HOA lacks competence to perform the function in a satisfactory approach to work with the HOA customers (body of stakeholders).  I have attempted to comply, communicate and meet with all HOA expectations and am witnessing weaknesses where the HOA does not communicate processes, does not reference or cite governances, does not respond in a timely manner prior to engaging in escalation that incur costs.  When requesting information the response appears to be ignored or treated contemptibly where the HOA management will get to it when they feel like it, while in the same duration are inflicting threats and financial costs to the HOA member (that would be us in this context).  I am hopeful that this is a one off condition of miscommunications but my attempts to work with the HOA are not sufficient to deescalate or communicate timely and effectively. </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The specifics of my concern in the Deny letter are: there isn’t transparency on the expected information and I am guessing.  Attempts to answer questions were insufficient to these guesswork efforts on my behalf.  The understanding on what the DRC needs to evaluate (process and specific actions or evaluation points of an application) to meet HOA expectations are communicated piecemeal directly contributing to the anxiety of the HOA member (that would be us) to meet the expectations --- again, which were not clearly communicated</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Submitted the answers to DRC based on the DENY letter</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Note: All questions sent in the Deny letter were never seen prior to obtaining the deny letter</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3/7/25: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HOA-Manager-Masked</a:t>
            </a:r>
            <a:r>
              <a:rPr lang="en-US" sz="1100" dirty="0">
                <a:effectLst/>
                <a:latin typeface="Calibri" panose="020F0502020204030204" pitchFamily="34" charset="0"/>
                <a:ea typeface="Calibri" panose="020F0502020204030204" pitchFamily="34" charset="0"/>
                <a:cs typeface="Calibri" panose="020F0502020204030204" pitchFamily="34" charset="0"/>
              </a:rPr>
              <a:t>  email “</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am reaching out to see if you would like to meet to discuss any of your questions and concerns. I am available on Monday or Wednesday if either of these days work with your schedule.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3/7/25: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HOA-Resident-Masked</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sent Email “ </a:t>
            </a:r>
            <a:r>
              <a:rPr lang="en-US" sz="1100" dirty="0">
                <a:effectLst/>
                <a:latin typeface="Calibri" panose="020F0502020204030204" pitchFamily="34" charset="0"/>
                <a:ea typeface="Calibri" panose="020F0502020204030204" pitchFamily="34" charset="0"/>
                <a:cs typeface="Calibri" panose="020F0502020204030204" pitchFamily="34" charset="0"/>
              </a:rPr>
              <a:t>I will look at my schedule. With out without your attorneys?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3/7/25: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HOA-Manager-Masked</a:t>
            </a:r>
            <a:r>
              <a:rPr lang="en-US" sz="1100" dirty="0">
                <a:effectLst/>
                <a:latin typeface="Calibri" panose="020F0502020204030204" pitchFamily="34" charset="0"/>
                <a:ea typeface="Calibri" panose="020F0502020204030204" pitchFamily="34" charset="0"/>
                <a:cs typeface="Calibri" panose="020F0502020204030204" pitchFamily="34" charset="0"/>
              </a:rPr>
              <a:t>  email “</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will be just me. Please know that I am committed to working with you to find a way forward that leads to a positive outcome.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628650" lvl="1" indent="-171450">
              <a:buFontTx/>
              <a:buChar char="-"/>
            </a:pPr>
            <a:endParaRPr lang="en-US" sz="1100" b="1" dirty="0">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3/7/25: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HOA-Resident-Masked</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email “</a:t>
            </a:r>
            <a:r>
              <a:rPr lang="en-US" sz="1100" dirty="0">
                <a:effectLst/>
                <a:latin typeface="Calibri" panose="020F0502020204030204" pitchFamily="34" charset="0"/>
                <a:ea typeface="Calibri" panose="020F0502020204030204" pitchFamily="34" charset="0"/>
                <a:cs typeface="Calibri" panose="020F0502020204030204" pitchFamily="34" charset="0"/>
              </a:rPr>
              <a:t>I can do Wednesday at 930 – 1030 or 3 – 4 pm. I am waiting on a consultation with an attorney that I hope to accomplish prior to this meeting and if I can’t accomplish that the agenda may be abridged until I can retain legal counsel. Prudence are for us to have legal counsel prepared as the HOA already has that initiated and taken actions through an attorney.”</a:t>
            </a: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3/10/25: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HOA-Manager-Masked</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emails “ Good afternoon. I appreciate your update and understand your concerns. My intention was simply to provide assistance with your shed application. However, given the involvement of legal counsel, I will not be able to meet at this time.</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Please don't hesitate to let me know if there is anything I can do to help with the application.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171450" marR="0" indent="-171450">
              <a:buFontTx/>
              <a:buChar char="-"/>
            </a:pPr>
            <a:endParaRPr lang="en-US" sz="11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0889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6015E-7E3E-1EFE-71B4-D159E22EEDC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8B39331-25CF-5B77-8AB2-9D2B099C34DB}"/>
              </a:ext>
            </a:extLst>
          </p:cNvPr>
          <p:cNvSpPr txBox="1"/>
          <p:nvPr/>
        </p:nvSpPr>
        <p:spPr>
          <a:xfrm>
            <a:off x="145847" y="58846"/>
            <a:ext cx="11674986" cy="4832092"/>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11, 2025: HOA Resident to HOA Management VP  (this is multiple pages) – page 12 of email</a:t>
            </a: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3/10/25: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HOA-Resident-Masked</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emails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 am not sure I understand – your legal counsel stated you cannot speak with me?</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If I am an HOA resident/member and have a series of questions that have yet to be answered – I need to have a better understanding of this.  </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Am I now being penalized by the HOA and HOA Manager for services I pay for?</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 have no answers to a series of questions I submitted with a perspective that the HOA management company or manager is the responsible entity to answer those questions on existing policy, guidance, process.</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Maybe I misunderstood the HOA management company functions – is there a list of services provided to the HOA membership that I can review so I understand if my questions are inappropriate for HOA management response?</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to one of my earlier questions and concerns – I requested someone above your level (your boss) so I can have a discussion on concerns where I’ve inputs in (questions) and they seem to be ignored or deemed unnecessary to provide response too.</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Now I am under the impression that services from the HOA management team are revoked to this HOA Member because of the HOA Manager “DECISION” to escalate the Enforcement process-- (that you will not provide me after 2+ weeks and deferred to an attorney who I cannot give direction to).  You made the decision to go legal quickly and unaware if I even knew the concerns/direction of the HOA and now you are revoking any services or guidance to the community member (me) because of your decision?</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Very concerning, very confused.</a:t>
            </a: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3/10/25: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HOA-Resident-Masked</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emails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HOA-Management-Employee-Masked</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copied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HOA-Manager-Masked</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914400" lvl="1"/>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HOA-Manager-Masked</a:t>
            </a:r>
            <a:r>
              <a:rPr lang="en-US" sz="1100" dirty="0">
                <a:effectLst/>
                <a:latin typeface="Calibri" panose="020F0502020204030204" pitchFamily="34" charset="0"/>
                <a:ea typeface="Calibri" panose="020F0502020204030204" pitchFamily="34" charset="0"/>
                <a:cs typeface="Calibri" panose="020F0502020204030204" pitchFamily="34" charset="0"/>
              </a:rPr>
              <a:t> stated he cannot speak with me on this matter and to close the loop on this you may need to talk with him if you are allowed to answer this question. I am uncertain what can be stated due to the </a:t>
            </a:r>
            <a:r>
              <a:rPr lang="en-US" sz="1100" b="1" dirty="0">
                <a:effectLst/>
                <a:latin typeface="Calibri" panose="020F0502020204030204" pitchFamily="34" charset="0"/>
                <a:ea typeface="Calibri" panose="020F0502020204030204" pitchFamily="34" charset="0"/>
                <a:cs typeface="Calibri" panose="020F0502020204030204" pitchFamily="34" charset="0"/>
              </a:rPr>
              <a:t>denial of HOA services</a:t>
            </a:r>
            <a:r>
              <a:rPr lang="en-US" sz="1100" dirty="0">
                <a:effectLst/>
                <a:latin typeface="Calibri" panose="020F0502020204030204" pitchFamily="34" charset="0"/>
                <a:ea typeface="Calibri" panose="020F0502020204030204" pitchFamily="34" charset="0"/>
                <a:cs typeface="Calibri" panose="020F0502020204030204" pitchFamily="34" charset="0"/>
              </a:rPr>
              <a:t> directly to the  Family – this address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MASKED-Resident-Address</a:t>
            </a:r>
            <a:r>
              <a:rPr lang="en-US" sz="1100" dirty="0">
                <a:effectLst/>
                <a:latin typeface="Calibri" panose="020F0502020204030204" pitchFamily="34" charset="0"/>
                <a:ea typeface="Calibri" panose="020F0502020204030204" pitchFamily="34" charset="0"/>
                <a:cs typeface="Calibri" panose="020F0502020204030204" pitchFamily="34" charset="0"/>
              </a:rPr>
              <a:t> Drive</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If anyone can tell me where this application sits would be helpful</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Denied, start over we threw all your stuff out and you go back to GO and start over</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This is added to the existing request for review and those steps look like this (process)</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Based on the HOA Manager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HOA-Manager-Masked</a:t>
            </a:r>
            <a:r>
              <a:rPr lang="en-US" sz="1100" dirty="0">
                <a:effectLst/>
                <a:latin typeface="Calibri" panose="020F0502020204030204" pitchFamily="34" charset="0"/>
                <a:ea typeface="Calibri" panose="020F0502020204030204" pitchFamily="34" charset="0"/>
                <a:cs typeface="Calibri" panose="020F0502020204030204" pitchFamily="34" charset="0"/>
              </a:rPr>
              <a:t>) statement he cannot talk with us – all HOA services are denied or will be treated as NO SERVICE or RESPONSE going forward without clarification to the HOA Member - until legal issues are resolved</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Other options I am not aware of</a:t>
            </a:r>
          </a:p>
          <a:p>
            <a:pPr marL="171450" marR="0" indent="-171450">
              <a:buFontTx/>
              <a:buChar char="-"/>
            </a:pPr>
            <a:endParaRPr lang="en-US" sz="11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865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802F9-476B-9D46-8A1A-6F3C4F0A1F0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6BD3B1F-2E20-59FC-124B-568C57CC6D7A}"/>
              </a:ext>
            </a:extLst>
          </p:cNvPr>
          <p:cNvSpPr txBox="1"/>
          <p:nvPr/>
        </p:nvSpPr>
        <p:spPr>
          <a:xfrm>
            <a:off x="465992" y="140677"/>
            <a:ext cx="11482754" cy="769441"/>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indent="-171450">
              <a:buFontTx/>
              <a:buChar char="-"/>
            </a:pPr>
            <a:r>
              <a:rPr lang="en-US" sz="1100" dirty="0">
                <a:latin typeface="Calibri" panose="020F0502020204030204" pitchFamily="34" charset="0"/>
                <a:ea typeface="Calibri" panose="020F0502020204030204" pitchFamily="34" charset="0"/>
                <a:cs typeface="Calibri" panose="020F0502020204030204" pitchFamily="34" charset="0"/>
              </a:rPr>
              <a:t>February 21, 2023: Resident receives attorney demand letter</a:t>
            </a:r>
          </a:p>
          <a:p>
            <a:pPr marL="0" marR="0">
              <a:buNone/>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Demand letter screens shots</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endParaRPr lang="en-US" sz="1100" dirty="0"/>
          </a:p>
        </p:txBody>
      </p:sp>
      <p:pic>
        <p:nvPicPr>
          <p:cNvPr id="3" name="Picture 2">
            <a:extLst>
              <a:ext uri="{FF2B5EF4-FFF2-40B4-BE49-F238E27FC236}">
                <a16:creationId xmlns:a16="http://schemas.microsoft.com/office/drawing/2014/main" id="{B7BBB11E-EBB4-2EB8-8ACF-E32A3D3BBD4F}"/>
              </a:ext>
            </a:extLst>
          </p:cNvPr>
          <p:cNvPicPr>
            <a:picLocks noChangeAspect="1"/>
          </p:cNvPicPr>
          <p:nvPr/>
        </p:nvPicPr>
        <p:blipFill>
          <a:blip r:embed="rId2"/>
          <a:stretch>
            <a:fillRect/>
          </a:stretch>
        </p:blipFill>
        <p:spPr>
          <a:xfrm>
            <a:off x="767817" y="935921"/>
            <a:ext cx="4525152" cy="5922079"/>
          </a:xfrm>
          <a:prstGeom prst="rect">
            <a:avLst/>
          </a:prstGeom>
        </p:spPr>
      </p:pic>
      <p:pic>
        <p:nvPicPr>
          <p:cNvPr id="6" name="Picture 5">
            <a:extLst>
              <a:ext uri="{FF2B5EF4-FFF2-40B4-BE49-F238E27FC236}">
                <a16:creationId xmlns:a16="http://schemas.microsoft.com/office/drawing/2014/main" id="{9F10A55E-D943-6972-E99B-EECC0BF51A5D}"/>
              </a:ext>
            </a:extLst>
          </p:cNvPr>
          <p:cNvPicPr>
            <a:picLocks noChangeAspect="1"/>
          </p:cNvPicPr>
          <p:nvPr/>
        </p:nvPicPr>
        <p:blipFill>
          <a:blip r:embed="rId3"/>
          <a:stretch>
            <a:fillRect/>
          </a:stretch>
        </p:blipFill>
        <p:spPr>
          <a:xfrm>
            <a:off x="5763711" y="676593"/>
            <a:ext cx="5430008" cy="5944430"/>
          </a:xfrm>
          <a:prstGeom prst="rect">
            <a:avLst/>
          </a:prstGeom>
        </p:spPr>
      </p:pic>
      <p:sp>
        <p:nvSpPr>
          <p:cNvPr id="7" name="Rectangle 6">
            <a:extLst>
              <a:ext uri="{FF2B5EF4-FFF2-40B4-BE49-F238E27FC236}">
                <a16:creationId xmlns:a16="http://schemas.microsoft.com/office/drawing/2014/main" id="{C8E961F9-D2C2-E5DA-99D8-F2DF612B71CA}"/>
              </a:ext>
            </a:extLst>
          </p:cNvPr>
          <p:cNvSpPr/>
          <p:nvPr/>
        </p:nvSpPr>
        <p:spPr>
          <a:xfrm>
            <a:off x="5890846" y="6268915"/>
            <a:ext cx="1169377" cy="2901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Data Masked</a:t>
            </a:r>
          </a:p>
        </p:txBody>
      </p:sp>
      <p:sp>
        <p:nvSpPr>
          <p:cNvPr id="8" name="Rectangle 7">
            <a:extLst>
              <a:ext uri="{FF2B5EF4-FFF2-40B4-BE49-F238E27FC236}">
                <a16:creationId xmlns:a16="http://schemas.microsoft.com/office/drawing/2014/main" id="{43A030B5-8AB5-F715-43D4-644E55AFCACE}"/>
              </a:ext>
            </a:extLst>
          </p:cNvPr>
          <p:cNvSpPr/>
          <p:nvPr/>
        </p:nvSpPr>
        <p:spPr>
          <a:xfrm>
            <a:off x="1351994" y="2596661"/>
            <a:ext cx="1188983" cy="4103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Data Masked</a:t>
            </a:r>
          </a:p>
        </p:txBody>
      </p:sp>
      <p:sp>
        <p:nvSpPr>
          <p:cNvPr id="9" name="Rectangle 8">
            <a:extLst>
              <a:ext uri="{FF2B5EF4-FFF2-40B4-BE49-F238E27FC236}">
                <a16:creationId xmlns:a16="http://schemas.microsoft.com/office/drawing/2014/main" id="{228D1481-6AE0-79A0-AF56-D35CBEDB45A3}"/>
              </a:ext>
            </a:extLst>
          </p:cNvPr>
          <p:cNvSpPr/>
          <p:nvPr/>
        </p:nvSpPr>
        <p:spPr>
          <a:xfrm>
            <a:off x="1462453" y="3429000"/>
            <a:ext cx="1169377" cy="2901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Data Masked</a:t>
            </a:r>
          </a:p>
        </p:txBody>
      </p:sp>
    </p:spTree>
    <p:extLst>
      <p:ext uri="{BB962C8B-B14F-4D97-AF65-F5344CB8AC3E}">
        <p14:creationId xmlns:p14="http://schemas.microsoft.com/office/powerpoint/2010/main" val="25957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E3A0E-B338-62A5-F34C-F50724292AB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9145319-A7C9-B237-032E-37DEE73E7310}"/>
              </a:ext>
            </a:extLst>
          </p:cNvPr>
          <p:cNvSpPr txBox="1"/>
          <p:nvPr/>
        </p:nvSpPr>
        <p:spPr>
          <a:xfrm>
            <a:off x="145847" y="58846"/>
            <a:ext cx="11674986" cy="3139321"/>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11, 2025: HOA Resident to HOA Management VP  (this is multiple pages) – page 13 of email</a:t>
            </a: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3/11/25: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HOA-Management-Employee-Masked</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Email</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914400"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Good Morning, Mr. ,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914400"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Thank you for reaching out. I understand that you feel you were denied services, and I’m sorry for the confusion. However, our services are still available to you. We are happy to assist further and clarify misunderstandings.</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914400"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Your application was not approved because additional information was needed to move forward. Although the application wasn’t approved initially, the designee did provide guidance on how to resubmit the application with the necessary details.</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914400"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help move the process along, you need to resubmit your application along with a lot survey, specs, and the requested information. Once I receive the updated documents, I will pass them along for review. If you have any questions about what’s needed, we're happy to assist with that as well.</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914400"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your convenience, I’ve included the information from the letter below. I know I sent the Yard Features Guidelines back in January, but I am attaching them here as well for ease of access.</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3/11/25: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HOA-Resident-Masked</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emails: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Good Morning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HOA-Management-Employee-Masked</a:t>
            </a: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  The additional information was already sent to both you and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HOA-Manager-Masked</a:t>
            </a:r>
            <a:r>
              <a:rPr lang="en-US" sz="1100" dirty="0">
                <a:effectLst/>
                <a:latin typeface="Calibri" panose="020F0502020204030204" pitchFamily="34" charset="0"/>
                <a:ea typeface="Calibri" panose="020F0502020204030204" pitchFamily="34" charset="0"/>
                <a:cs typeface="Calibri" panose="020F0502020204030204" pitchFamily="34" charset="0"/>
              </a:rPr>
              <a:t> on 03/02/2025.</a:t>
            </a: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Note: It seems from some coordination no one knew how to open the Power Point file or there were some challenges that were not read or understood in what was sent</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171450" marR="0" indent="-171450">
              <a:buFontTx/>
              <a:buChar char="-"/>
            </a:pPr>
            <a:endParaRPr lang="en-US" sz="11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0658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02D1C-17B4-664D-F5E6-8BD6B4A2826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E91A40A-0363-D84D-D7A3-1EE7C6261314}"/>
              </a:ext>
            </a:extLst>
          </p:cNvPr>
          <p:cNvSpPr txBox="1"/>
          <p:nvPr/>
        </p:nvSpPr>
        <p:spPr>
          <a:xfrm>
            <a:off x="145847" y="58846"/>
            <a:ext cx="11674986" cy="5001369"/>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marR="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11, 2025: HOA Resident to HOA Management VP  (this is multiple pages) – page 14 of email</a:t>
            </a: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Questions summary:</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2/21/25: Can you please provide any HOA process or instructions when I have dispute with the HOA on enforcement charges where the dispute is allowed review and oversight if those charges are rightful? Cleary stating: I wish to dispute that I am being charged additional enforcement fees where I attest that HOA has culpability where it is not clear within its’ enforcement process and expectations</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2/21/25: To Attorney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HOA-Attorney-Masked</a:t>
            </a:r>
            <a:r>
              <a:rPr lang="en-US" sz="1100" dirty="0">
                <a:effectLst/>
                <a:latin typeface="Calibri" panose="020F0502020204030204" pitchFamily="34" charset="0"/>
                <a:ea typeface="Calibri" panose="020F0502020204030204" pitchFamily="34" charset="0"/>
                <a:cs typeface="Calibri" panose="020F0502020204030204" pitchFamily="34" charset="0"/>
              </a:rPr>
              <a:t>, Copy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HOA-Manager-Masked</a:t>
            </a:r>
            <a:r>
              <a:rPr lang="en-US" sz="1100" dirty="0">
                <a:effectLst/>
                <a:latin typeface="Calibri" panose="020F0502020204030204" pitchFamily="34" charset="0"/>
                <a:ea typeface="Calibri" panose="020F0502020204030204" pitchFamily="34" charset="0"/>
                <a:cs typeface="Calibri" panose="020F0502020204030204" pitchFamily="34" charset="0"/>
              </a:rPr>
              <a:t>  and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HOA-Management-Employee-Masked</a:t>
            </a:r>
            <a:r>
              <a:rPr lang="en-US" sz="1100" dirty="0">
                <a:effectLst/>
                <a:latin typeface="Calibri" panose="020F0502020204030204" pitchFamily="34" charset="0"/>
                <a:ea typeface="Calibri" panose="020F0502020204030204" pitchFamily="34" charset="0"/>
                <a:cs typeface="Calibri" panose="020F0502020204030204" pitchFamily="34" charset="0"/>
              </a:rPr>
              <a:t> : “I requested any HOA dispute process to the claimed charges for noncompliance.”</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2/23/25: Series of questions related to governance and processes were sent</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Which document is the superior document?  The bylaw or the specific deed enforcement policy? Normally there is a mater document like Charter that builds Bylaws that builds processes – correct?  So the Process “Deed enforcement…” is the governing document that articulates to the audience (residents/tenant/stakeholder) how enforcement will be pursed?</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Is the Deed Enforcement document the outline of the correct enforcement process?</a:t>
            </a:r>
          </a:p>
          <a:p>
            <a:pPr marL="1600200" lvl="3" indent="-228600">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If so, the initial letter (February 13, 2025) allots 15 days for my condition/concern, correct? Which would be February 28, 2025 at best from letter date</a:t>
            </a:r>
          </a:p>
          <a:p>
            <a:pPr marL="1600200" lvl="3" indent="-228600">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If so, the legal process engaged is in violation of the agreed to document and enforcement process, correct?</a:t>
            </a:r>
          </a:p>
          <a:p>
            <a:pPr marL="1600200" lvl="3" indent="-228600">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Important note on these understandings: I have not received the 1</a:t>
            </a:r>
            <a:r>
              <a:rPr lang="en-US" sz="1100" baseline="30000" dirty="0">
                <a:effectLst/>
                <a:latin typeface="Calibri" panose="020F0502020204030204" pitchFamily="34" charset="0"/>
                <a:ea typeface="Calibri" panose="020F0502020204030204" pitchFamily="34" charset="0"/>
                <a:cs typeface="Calibri" panose="020F0502020204030204" pitchFamily="34" charset="0"/>
              </a:rPr>
              <a:t>st</a:t>
            </a:r>
            <a:r>
              <a:rPr lang="en-US" sz="1100" dirty="0">
                <a:effectLst/>
                <a:latin typeface="Calibri" panose="020F0502020204030204" pitchFamily="34" charset="0"/>
                <a:ea typeface="Calibri" panose="020F0502020204030204" pitchFamily="34" charset="0"/>
                <a:cs typeface="Calibri" panose="020F0502020204030204" pitchFamily="34" charset="0"/>
              </a:rPr>
              <a:t> letter by email as per this document’s process</a:t>
            </a:r>
          </a:p>
          <a:p>
            <a:pPr marL="2057400" lvl="4" indent="-228600">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 have not had a second letter prior to engaging the attorney office as per this document</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If the Deed Enforcement language allows to deviate from the outlined process, can the HOA go direct to Attorney actions without the Board consent?</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Can the HOA do this action without any confirmation the “violator” is informed with specificity on the violation, the expectations and timelines?</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Policy and governance in these documents give reference to under documents.   Reader cannot find or validate they know they are reading the correct referenced document as it is continually written with inference.  Is the HOA obfuscating the tenants and reader and then levying an enforcement action that is undefined?</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Policy and  guidance in the DEED ENFORCE document is  vague where it references loop hole language of such as “(below examples are representative and do not constitute a complete list.)” which is not understood language.  This specific and cited example does not allow for the reader (customer/tenant) to understand all possible conditions, limits of those conditions, costs or enforcement expectations of the conditions when stating “does not constitute a complete list”. Where is the complete list?</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3/1/25:  I’d like to understand the specific task and asks that the DRC committee or agency has to perform to as measurable tasks in the DRC decision process so I can understand how information is not communicated clearly to the HOA membership</a:t>
            </a:r>
          </a:p>
          <a:p>
            <a:pPr marL="0" marR="0">
              <a:buNone/>
            </a:pP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0" marR="0"/>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171450" marR="0" indent="-171450">
              <a:buFontTx/>
              <a:buChar char="-"/>
            </a:pPr>
            <a:endParaRPr lang="en-US" sz="11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8803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50F6B-CB57-1803-4C3B-D7A2FEC31F0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1585683-F8B7-72CB-431E-7B676A784CB5}"/>
              </a:ext>
            </a:extLst>
          </p:cNvPr>
          <p:cNvSpPr txBox="1"/>
          <p:nvPr/>
        </p:nvSpPr>
        <p:spPr>
          <a:xfrm>
            <a:off x="145847" y="58846"/>
            <a:ext cx="11674986" cy="5339923"/>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12, 2025: HOA-Management-Company-Employee to HOA Resident</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Wednesday, March 12, 2025 11:09 AM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Cc:</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a:t>
            </a:r>
            <a:r>
              <a:rPr lang="en-US" sz="1100" dirty="0">
                <a:effectLst/>
                <a:latin typeface="Calibri" panose="020F0502020204030204" pitchFamily="34" charset="0"/>
                <a:ea typeface="Calibri" panose="020F0502020204030204" pitchFamily="34" charset="0"/>
                <a:cs typeface="Calibri" panose="020F0502020204030204" pitchFamily="34" charset="0"/>
              </a:rPr>
              <a:t> DRC Application- Shed and Patio Project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Good Morning Mr. and Mrs.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Designee of the Founder has reached out to us with an update on your application. They have requested that a zoning permit from Nassau County be submitted so they may continue with their review. For your convivence, we have attached Nassau County's Zoning Permit application. Once you receive your permit, please forward it and I will be happy to pass it along.</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Thank you so much,</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171450" marR="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12, 2025: HOA Resident to HOA-Management-Company-Employee</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Wednesday, March 12, 2025 8:24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a:t>
            </a:r>
            <a:r>
              <a:rPr lang="en-US" sz="1100" dirty="0">
                <a:effectLst/>
                <a:latin typeface="Calibri" panose="020F0502020204030204" pitchFamily="34" charset="0"/>
                <a:ea typeface="Calibri" panose="020F0502020204030204" pitchFamily="34" charset="0"/>
                <a:cs typeface="Calibri" panose="020F0502020204030204" pitchFamily="34" charset="0"/>
              </a:rPr>
              <a:t> DRC Application- Shed and Patio Project</a:t>
            </a:r>
          </a:p>
          <a:p>
            <a:pPr lvl="1"/>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 </a:t>
            </a: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Slight adjustments on the package for the measurements from property edge (5”BRL required) and one comment in the response questions (when reading it over) was a big confusing – so I updated that to have more clarity (slide 5 bullet changed)</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1200150" lvl="2" indent="-285750">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Calibri" panose="020F0502020204030204" pitchFamily="34" charset="0"/>
              </a:rPr>
              <a:t>Shed base is on level ground for 5 foot before a significant slope/break that is about 40 degrees (for 12 Ft)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We will get the permit this week and forward that as soon as we have what is required</a:t>
            </a:r>
          </a:p>
          <a:p>
            <a:pPr marL="171450" marR="0" indent="-171450">
              <a:buFontTx/>
              <a:buChar char="-"/>
            </a:pPr>
            <a:endParaRPr lang="en-US" sz="11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B0B3CD7-C75F-486B-FFD0-CE9FA88AC988}"/>
              </a:ext>
            </a:extLst>
          </p:cNvPr>
          <p:cNvSpPr txBox="1"/>
          <p:nvPr/>
        </p:nvSpPr>
        <p:spPr>
          <a:xfrm>
            <a:off x="3628104" y="5759244"/>
            <a:ext cx="8347587" cy="923330"/>
          </a:xfrm>
          <a:prstGeom prst="rect">
            <a:avLst/>
          </a:prstGeom>
          <a:noFill/>
        </p:spPr>
        <p:txBody>
          <a:bodyPr wrap="square" rtlCol="0">
            <a:spAutoFit/>
          </a:bodyPr>
          <a:lstStyle/>
          <a:p>
            <a:r>
              <a:rPr lang="en-US" dirty="0"/>
              <a:t>Author Note: This is important – I sent a new package that adjusted the 5 foot easement on the documentation and explained the slope. Later this is cited as missing in the DENY application DRC in April 2025</a:t>
            </a:r>
          </a:p>
        </p:txBody>
      </p:sp>
    </p:spTree>
    <p:extLst>
      <p:ext uri="{BB962C8B-B14F-4D97-AF65-F5344CB8AC3E}">
        <p14:creationId xmlns:p14="http://schemas.microsoft.com/office/powerpoint/2010/main" val="7119430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5647B-430A-6141-76B3-A5782E92D44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256A45A-D4D4-740C-6BB0-280F72ED9D7E}"/>
              </a:ext>
            </a:extLst>
          </p:cNvPr>
          <p:cNvSpPr txBox="1"/>
          <p:nvPr/>
        </p:nvSpPr>
        <p:spPr>
          <a:xfrm>
            <a:off x="145847" y="58846"/>
            <a:ext cx="11674986" cy="6355586"/>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14,2025: HOA-Management-Company-Employee to HOA Resident</a:t>
            </a:r>
          </a:p>
          <a:p>
            <a:pPr marL="171450" indent="-171450">
              <a:buFontTx/>
              <a:buChar char="-"/>
            </a:pP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Friday, March 14, 2025 4:42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MASKED-Community-Name</a:t>
            </a:r>
            <a:r>
              <a:rPr lang="en-US" sz="1100" dirty="0">
                <a:effectLst/>
                <a:latin typeface="Calibri" panose="020F0502020204030204" pitchFamily="34" charset="0"/>
                <a:ea typeface="Calibri" panose="020F0502020204030204" pitchFamily="34" charset="0"/>
                <a:cs typeface="Calibri" panose="020F0502020204030204" pitchFamily="34" charset="0"/>
              </a:rPr>
              <a:t> DRC Application- Shed and Patio Project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Thank you so much for letting us know. I will pass this along, as well as the permit when you send it, and let the designee know.</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Hope you all have a great weekend!</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628650" lvl="1" indent="-171450">
              <a:buFontTx/>
              <a:buChar char="-"/>
            </a:pP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15, 2025: HOA Resident – big homework project</a:t>
            </a:r>
          </a:p>
          <a:p>
            <a:pPr marL="628650" lvl="1" indent="-171450">
              <a:buFontTx/>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Took the time to thoroughly read all the governing documents, updates, changes</a:t>
            </a:r>
          </a:p>
          <a:p>
            <a:pPr marL="628650" lvl="1" indent="-171450">
              <a:buFontTx/>
              <a:buChar char="-"/>
            </a:pPr>
            <a:r>
              <a:rPr lang="en-US" sz="1100" dirty="0">
                <a:latin typeface="Calibri" panose="020F0502020204030204" pitchFamily="34" charset="0"/>
                <a:ea typeface="Calibri" panose="020F0502020204030204" pitchFamily="34" charset="0"/>
                <a:cs typeface="Calibri" panose="020F0502020204030204" pitchFamily="34" charset="0"/>
              </a:rPr>
              <a:t>Some documents are updated but you have to read it in the entirety, and take the time to map to former document version – so you can find out what changed (it is not identified)\</a:t>
            </a:r>
          </a:p>
          <a:p>
            <a:pPr marL="628650" lvl="1" indent="-171450">
              <a:buFontTx/>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Some processes point to other </a:t>
            </a:r>
          </a:p>
          <a:p>
            <a:pPr marL="628650" lvl="1" indent="-171450">
              <a:buFontTx/>
              <a:buChar char="-"/>
            </a:pP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15, 2025: HOA Resident to HOA Manager and HOA-Management-Company-Employee Page 1 of x</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Tuesday, March 18, 2025 10:26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MASKED-Resident-Address </a:t>
            </a:r>
            <a:r>
              <a:rPr lang="en-US" sz="1100" dirty="0">
                <a:effectLst/>
                <a:latin typeface="Calibri" panose="020F0502020204030204" pitchFamily="34" charset="0"/>
                <a:ea typeface="Calibri" panose="020F0502020204030204" pitchFamily="34" charset="0"/>
                <a:cs typeface="Calibri" panose="020F0502020204030204" pitchFamily="34" charset="0"/>
              </a:rPr>
              <a:t>- Dispute questions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In the absence of any commentary from the HOA – I have continued attempting my understanding of Charter and Bylaws and I typed them out since they are not scannable or searchable… so forgive typos. I have sent lots of question and not received any answers to date – which is now 30 days past the initial letter received with compliance concerns.  This letter was received and read on the date the attorney letter was received by email (February 21, 2025) and I engaged to attempt understand on what is this concern and how we got to attorney level actions.  I am writing this letter because I have no communications or connection to the Board who have not reached out to us based on the Dispute process or any guidance we have read.</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Current understood condition state:</a:t>
            </a:r>
          </a:p>
          <a:p>
            <a:pPr marL="685800" lvl="1"/>
            <a:r>
              <a:rPr lang="en-US" sz="1100" dirty="0">
                <a:effectLst/>
                <a:latin typeface="Calibri" panose="020F0502020204030204" pitchFamily="34" charset="0"/>
                <a:ea typeface="Calibri" panose="020F0502020204030204" pitchFamily="34" charset="0"/>
                <a:cs typeface="Calibri" panose="020F0502020204030204" pitchFamily="34" charset="0"/>
              </a:rPr>
              <a:t>As per my questions, I was referenced to the attorney and they don’t work for me nor have to answer me.  If the excerpt of the enforcement process appended below is accurately captured (typed); this states the process is not necessary to be followed in the first paragraph, Directly to my concerns, We do not understand how an HOA letter dated February 13, 2025 was sent. We could only receive by mail on February 18</a:t>
            </a:r>
            <a:r>
              <a:rPr lang="en-US" sz="1100" baseline="30000" dirty="0">
                <a:effectLst/>
                <a:latin typeface="Calibri" panose="020F0502020204030204" pitchFamily="34" charset="0"/>
                <a:ea typeface="Calibri" panose="020F0502020204030204" pitchFamily="34" charset="0"/>
                <a:cs typeface="Calibri" panose="020F0502020204030204" pitchFamily="34" charset="0"/>
              </a:rPr>
              <a:t>th</a:t>
            </a:r>
            <a:r>
              <a:rPr lang="en-US" sz="1100" dirty="0">
                <a:effectLst/>
                <a:latin typeface="Calibri" panose="020F0502020204030204" pitchFamily="34" charset="0"/>
                <a:ea typeface="Calibri" panose="020F0502020204030204" pitchFamily="34" charset="0"/>
                <a:cs typeface="Calibri" panose="020F0502020204030204" pitchFamily="34" charset="0"/>
              </a:rPr>
              <a:t>, 2025. This was not emailed which is on file (as per directives in the Governing documents). This letter was physically acquired and reviewed on February 21, 2025 when receiving an Attorney demand letter received electronically by email on February 21, 2025.  </a:t>
            </a:r>
          </a:p>
          <a:p>
            <a:pPr marL="228600" marR="0">
              <a:buNone/>
            </a:pP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628650" lvl="1" indent="-171450">
              <a:buFontTx/>
              <a:buChar char="-"/>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14997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DEE52-41E4-2B53-7A37-0CD2414DED5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72B427A-8146-D3F9-E1D0-AA0B1A3DDCD7}"/>
              </a:ext>
            </a:extLst>
          </p:cNvPr>
          <p:cNvSpPr txBox="1"/>
          <p:nvPr/>
        </p:nvSpPr>
        <p:spPr>
          <a:xfrm>
            <a:off x="145847" y="58846"/>
            <a:ext cx="11674986" cy="4662815"/>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15, 2025: HOA Resident to HOA Manager and HOA-Management-Company-Employee Page 1 of 8- </a:t>
            </a:r>
            <a:r>
              <a:rPr lang="en-US"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All notes are hand typed as the documents do not allow you to copy (image only)</a:t>
            </a:r>
          </a:p>
          <a:p>
            <a:pPr marL="228600" marR="0">
              <a:buNone/>
            </a:pP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685800" lvl="1"/>
            <a:r>
              <a:rPr lang="en-US" sz="1100" dirty="0">
                <a:effectLst/>
                <a:latin typeface="Calibri" panose="020F0502020204030204" pitchFamily="34" charset="0"/>
                <a:ea typeface="Calibri" panose="020F0502020204030204" pitchFamily="34" charset="0"/>
                <a:cs typeface="Calibri" panose="020F0502020204030204" pitchFamily="34" charset="0"/>
              </a:rPr>
              <a:t>Regards to the letter charging me fees for attorney, under speculation  and claim of possible “selective enforcement” I reached out to the HOA management company for a dispute process and requested clarity on the answer of “do I have to pay this fee if I feel it is an error to have escalated with insufficient time to comply or respond?”  This question was on the bases that there are possible errors in the HOA (or Board, Committee) in taking an enforcement action which are not addressed in any governing documents.  What happens when the HOA gets it wrong? To date, the only information we have is a letter with Attorney Demand letter stated claims, which we don’t deny we operated in error.  This error was based on two episodes of miscommunication with HOA Management.  There were additionally multiple episodes of following up with the HOA Management company with no clarity on the HOA expectation where these concerns could have been identified.  This includes not sending the expectations (letter) by email as per the governing documents.  Fees, which we do feel are not our responsibility, were incurred whereas the HOA made decision to engage in escalation to Attorney demand letters where possible selective enforcement occurred.  This specific case, we were not offered due process or proper notification for the member (us) to comply prior to taking the escalation action. </a:t>
            </a:r>
          </a:p>
          <a:p>
            <a:pPr marL="228600" marR="0">
              <a:buNone/>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685800" lvl="1"/>
            <a:r>
              <a:rPr lang="en-US" sz="1100" dirty="0">
                <a:effectLst/>
                <a:latin typeface="Calibri" panose="020F0502020204030204" pitchFamily="34" charset="0"/>
                <a:ea typeface="Calibri" panose="020F0502020204030204" pitchFamily="34" charset="0"/>
                <a:cs typeface="Calibri" panose="020F0502020204030204" pitchFamily="34" charset="0"/>
              </a:rPr>
              <a:t>Regarding who escalated this decision, I have concerns this was personal.  My neighbor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MASKED-Neighbor-Name</a:t>
            </a:r>
            <a:r>
              <a:rPr lang="en-US" sz="1100" dirty="0">
                <a:effectLst/>
                <a:latin typeface="Calibri" panose="020F0502020204030204" pitchFamily="34" charset="0"/>
                <a:ea typeface="Calibri" panose="020F0502020204030204" pitchFamily="34" charset="0"/>
                <a:cs typeface="Calibri" panose="020F0502020204030204" pitchFamily="34" charset="0"/>
              </a:rPr>
              <a:t>) is on the Covenant Committee and could have instigated actions to recommend enforcement escalation that are not within the expectations of Governing Documents. I would like to specifically know if the Covenant Committee directed this action.  I have to ask that because if our neighbor, who is on this committee, pushed advice to the Board to escalate this concern.  The Board’s trust was abused with results of an unfortunate attempt at bullying and harassment.  I am uncertain if this can be divulged and feel it may be unethical to inform us if this concern was actually what occurred.  I wish to ensure the Board to understand my concern because ethical treatment and trust are necessary if we are all to work together with the lowest levels of conflict resolutions. If we have a Committee member engaging bullying; this needs instant correction and that type of entity is not serving the community but their own self-interest.  If the Board wishes to ensure HOA residents are treated equitably and fairly, the recommended investigation is only so the Board can protect the community from these behaviors.  I have no information to support my concern, but the Board and HOA Management company has information on how this decision was made and actions recommended that were taken in our specific case.   If my concern has merit and records, I request the board take actions to remove anyone who is building special conditions.  No member of the community that engages in harassment, bullying or building special conditions can serve the best interest of the board or the membership. While that is allegation, it is not conspiratorial.  Our Neighbors have already engaged HOA management whereas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MASKED-HOA-Manager </a:t>
            </a:r>
            <a:r>
              <a:rPr lang="en-US" sz="1100" dirty="0">
                <a:effectLst/>
                <a:latin typeface="Calibri" panose="020F0502020204030204" pitchFamily="34" charset="0"/>
                <a:ea typeface="Calibri" panose="020F0502020204030204" pitchFamily="34" charset="0"/>
                <a:cs typeface="Calibri" panose="020F0502020204030204" pitchFamily="34" charset="0"/>
              </a:rPr>
              <a:t>and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MASKED-HOA-Management-Employee</a:t>
            </a:r>
            <a:r>
              <a:rPr lang="en-US" sz="1100" dirty="0">
                <a:effectLst/>
                <a:latin typeface="Calibri" panose="020F0502020204030204" pitchFamily="34" charset="0"/>
                <a:ea typeface="Calibri" panose="020F0502020204030204" pitchFamily="34" charset="0"/>
                <a:cs typeface="Calibri" panose="020F0502020204030204" pitchFamily="34" charset="0"/>
              </a:rPr>
              <a:t> arrived at our house because of the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MASKED-Neighbor-Name</a:t>
            </a:r>
            <a:r>
              <a:rPr lang="en-US" sz="1100" dirty="0">
                <a:effectLst/>
                <a:latin typeface="Calibri" panose="020F0502020204030204" pitchFamily="34" charset="0"/>
                <a:ea typeface="Calibri" panose="020F0502020204030204" pitchFamily="34" charset="0"/>
                <a:cs typeface="Calibri" panose="020F0502020204030204" pitchFamily="34" charset="0"/>
              </a:rPr>
              <a:t> family concerns on a DRC approved build.  While the correction applied by the HOA management company was necessary, it could have been solved with a neighbor to neighbor conversation. If I know an entity is quick to run to a governing body to enforce, then it is not beyond my consideration they would use authorities and trust to also pressure enforcement.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628650" lvl="1" indent="-171450">
              <a:buFontTx/>
              <a:buChar char="-"/>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3820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8E838-1636-C294-FEBB-817EED7359D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DC4F6F-8F37-B572-2A55-24F878960CDC}"/>
              </a:ext>
            </a:extLst>
          </p:cNvPr>
          <p:cNvSpPr txBox="1"/>
          <p:nvPr/>
        </p:nvSpPr>
        <p:spPr>
          <a:xfrm>
            <a:off x="145847" y="58846"/>
            <a:ext cx="11674986" cy="6694140"/>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15, 2025: HOA Resident to HOA Manager and HOA-Management-Company-Employee Page 2 of 8</a:t>
            </a:r>
          </a:p>
          <a:p>
            <a:pPr marL="228600" marR="0">
              <a:buNone/>
            </a:pP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Questions: </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Will the HOA provide (whoever it needs to be, by whatever entity) the actual enforcement process that residence are expected to follow?</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Review of the Enforcement process independent document; it declares a process that does not have to be followed as per the first paragraph. What was the decision process used in our specific case that differs from the suggested process?</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Based on the “governing document” what governance allowed that deviation from the recommended process? </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Who (what entity) made the decision to escalate to attorney level with under 15 days as per the February 18, 2025 letter by the HOA?</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HOA Board clarity that not allowing the 15 days to respond is not considered selective enforcement? As per Governing Documents specifically that allowed this shortened timeline</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Was this dispute process (appended below) considered or followed?</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Follow on question: Since it has not happened, when will the decision maker at Board level  meet their obligation to meet with me or discuss with me, with explanation, showing the actions by the HOA and Board were properly enforced based on the agreements we have to be governed by the HOA via the Governing documents?</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If the timer started on dispute process based on my request to engage the Board; does the HOA or Board consider the 30 day requirement for dispute satisfied and if not, when?</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Does my explanation of conditions change the HOA (or Board) understanding where fees were charged incorrectly because of culpability the HOA (or Board) “jumped the gun” inappropriately?</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Regards to possible “bullying” will that identity be provided? (Board member, Committee member) and/or will the Board independently investigate this concern so as to ensure no other HOA Member is treated differently from expected processes?</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Will the HOA management and Board concede that actions and decisions in our specific case had inappropriate decisions and actions to deescalate next possible legal steps?</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Do I have to pay the legal fees when the actions taken by the HOA may be inappropriate based on concerns of selective enforcement? If so, please show me governance where this is still a requirement that I pay fees when the HOA (my dispute claim) violated following my agreements as per the Governing Documents.  This could have been solved much earlier if HOA understands that the Member (who may be in violation) has the expectation through HOA (or management company) with clear communications of the concern (alleged violation). I was not afforded that luxury to clarify I understand the HOA expectation and was given less than 72 hours before the Attorney Demand letter arrived.</a:t>
            </a:r>
          </a:p>
          <a:p>
            <a:pPr marL="0" marR="0"/>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Settlement offer: If the HOA wishes to deescalate the actions they have taken, admits to error in enforcement, investigate the entities that drove this escalation in direct conflict (I claim) against the spirit of Charter, Bylaws, Enforcement process. In layman language - if my dispute is considered reasonable and fair before we escalate to court/legal next steps </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Update guidance and governing documents to clearly express to the HOA members what the enforcement process is rather than current process (appended) that suggests a process that may or may not be. Membership deserves accountability in the process where they can understand clear expectations to comply.  Emergency powers allow for special conditions and our specific case had no emergency powers concerns (safety specifically). A clear process that is not “fluffy” if it will or will not used can allow for HOA members to meet expectations.  Governance that defines the HOA (Board, Committee, Management company) will attempt contact with improved definition on how the HOA wishes to ensure the HOA Member is cognizant of the actual enforcement violation will set conditions where the escalation to Attorney Demand letter is not an immediate next step.  If we knew, we would have complied before we got to this level.</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Remove fees charged to the Member (us) whereas selective enforcement could be reasonably considered based on the dates of documents that did not allow minimal response time prior to a decision to engage attorney demand letter and charges</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Investigate and correct whereas any entity could have influenced escalation unfairly on personal grounds – e.g. my neighbor. I am very hopeful this concern is not true.  I do have to ask for this review though because both Lori Grube, who is on a committee, and now her Husband (Joe Grube) who is seeking a Director position – if they are using the trust inappropriately and unethically, can create a lot of negative conditions for members and the Board (or related governance entities) </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If my concern is proven true: the Board should take actions to remove those members that escalated this case in an inappropriate manner</a:t>
            </a:r>
          </a:p>
          <a:p>
            <a:pPr marL="628650" lvl="1" indent="-171450">
              <a:buFontTx/>
              <a:buChar char="-"/>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62830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BD529-139F-73D8-22D1-D46C68DBD0A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4F2D3E4-E0DD-369F-278F-7F3D71067A30}"/>
              </a:ext>
            </a:extLst>
          </p:cNvPr>
          <p:cNvSpPr txBox="1"/>
          <p:nvPr/>
        </p:nvSpPr>
        <p:spPr>
          <a:xfrm>
            <a:off x="145847" y="58846"/>
            <a:ext cx="11674986" cy="3816429"/>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15, 2025: HOA Resident to HOA Manager and HOA-Management-Company-Employee Page 3 of 8</a:t>
            </a:r>
          </a:p>
          <a:p>
            <a:pPr marL="228600" marR="0">
              <a:buNone/>
            </a:pP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Appended information that I think relates to this, in absence of any discussion or dispute discussion to clarify our understanding of HOA (Board, Committee, Management company) decision criteria and/or actions.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Charter</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8.3 Board Decision to Pursue Enforcement Action</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The Associate’s decision to pursue enforcement action in any particular case shall be left to the Board’s discretion, except that the Board shall not be arbitrary or capricious in taking enforcement actions.  For Example, the Board may determine that, in a particular case: </a:t>
            </a:r>
          </a:p>
          <a:p>
            <a:pPr marL="800100" lvl="1" indent="-342900">
              <a:buFont typeface="+mj-lt"/>
              <a:buAutoNum type="alphaLcParenBoth"/>
            </a:pPr>
            <a:r>
              <a:rPr lang="en-US" sz="1100" dirty="0">
                <a:effectLst/>
                <a:latin typeface="Calibri" panose="020F0502020204030204" pitchFamily="34" charset="0"/>
                <a:ea typeface="Calibri" panose="020F0502020204030204" pitchFamily="34" charset="0"/>
                <a:cs typeface="Calibri" panose="020F0502020204030204" pitchFamily="34" charset="0"/>
              </a:rPr>
              <a:t>The Association’s position is not strong enough to justify taking any further action; </a:t>
            </a:r>
          </a:p>
          <a:p>
            <a:pPr marL="800100" lvl="1" indent="-342900">
              <a:buFont typeface="+mj-lt"/>
              <a:buAutoNum type="alphaLcParenBoth"/>
            </a:pPr>
            <a:r>
              <a:rPr lang="en-US" sz="1100" dirty="0">
                <a:effectLst/>
                <a:latin typeface="Calibri" panose="020F0502020204030204" pitchFamily="34" charset="0"/>
                <a:ea typeface="Calibri" panose="020F0502020204030204" pitchFamily="34" charset="0"/>
                <a:cs typeface="Calibri" panose="020F0502020204030204" pitchFamily="34" charset="0"/>
              </a:rPr>
              <a:t>The covenant, restrictions, or rule being enforces is, or is likely to be construed as, inconsistent with applicable law;</a:t>
            </a:r>
          </a:p>
          <a:p>
            <a:pPr marL="800100" lvl="1" indent="-342900">
              <a:buFont typeface="+mj-lt"/>
              <a:buAutoNum type="alphaLcParenBoth"/>
            </a:pPr>
            <a:r>
              <a:rPr lang="en-US" sz="1100" dirty="0">
                <a:effectLst/>
                <a:latin typeface="Calibri" panose="020F0502020204030204" pitchFamily="34" charset="0"/>
                <a:ea typeface="Calibri" panose="020F0502020204030204" pitchFamily="34" charset="0"/>
                <a:cs typeface="Calibri" panose="020F0502020204030204" pitchFamily="34" charset="0"/>
              </a:rPr>
              <a:t>Alther a technical violation may exist or may have occurred, it is not of such a material nature as to be objectionable to a reasonable person or to justify expending the Association’s resources; or</a:t>
            </a:r>
          </a:p>
          <a:p>
            <a:pPr marL="800100" lvl="1" indent="-342900">
              <a:buFont typeface="+mj-lt"/>
              <a:buAutoNum type="alphaLcParenBoth"/>
            </a:pPr>
            <a:r>
              <a:rPr lang="en-US" sz="1100" dirty="0">
                <a:effectLst/>
                <a:latin typeface="Calibri" panose="020F0502020204030204" pitchFamily="34" charset="0"/>
                <a:ea typeface="Calibri" panose="020F0502020204030204" pitchFamily="34" charset="0"/>
                <a:cs typeface="Calibri" panose="020F0502020204030204" pitchFamily="34" charset="0"/>
              </a:rPr>
              <a:t>That it is not in the Association’s best interest, based upon hardship, expense, or other reasonable criteria, to pursue enforcement actions.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A decision not to enforce a particular provision shall not prevent the Association from enforcing the same provision at a later time or prevent the enforcement of any covenant, restrictions, or rule.</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8.4 Attorneys’ Fees and Costs</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In any action to enforce the Governing Documents, the prevailing party shall be entitled to recover all costs, including, without limitation, attorney’s fees and court costs, reasonably incurred in such action, in addition to such other amounts as may be authorized by Florida law.</a:t>
            </a:r>
          </a:p>
          <a:p>
            <a:pPr marL="628650" lvl="1" indent="-171450">
              <a:buFontTx/>
              <a:buChar char="-"/>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43606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F586A-5F14-264E-2FDD-F265969DF85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4F79114-C0D3-59C6-75CD-B099609700F7}"/>
              </a:ext>
            </a:extLst>
          </p:cNvPr>
          <p:cNvSpPr txBox="1"/>
          <p:nvPr/>
        </p:nvSpPr>
        <p:spPr>
          <a:xfrm>
            <a:off x="145847" y="58846"/>
            <a:ext cx="11674986" cy="6694140"/>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15, 2025: HOA Resident to HOA Manager and HOA-Management-Company-Employee Page 4 of 8</a:t>
            </a:r>
          </a:p>
          <a:p>
            <a:pPr marL="228600" marR="0">
              <a:buNone/>
            </a:pP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Chapter 19 – Dispute Resolution and Limitations on Litigation</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19.1 Agreement to Encourage Resolution of Disputes Without Litigation</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mj-lt"/>
              <a:buAutoNum type="alphaLcParenBoth"/>
            </a:pPr>
            <a:r>
              <a:rPr lang="en-US" sz="1100" dirty="0">
                <a:effectLst/>
                <a:latin typeface="Calibri" panose="020F0502020204030204" pitchFamily="34" charset="0"/>
                <a:ea typeface="Calibri" panose="020F0502020204030204" pitchFamily="34" charset="0"/>
                <a:cs typeface="Calibri" panose="020F0502020204030204" pitchFamily="34" charset="0"/>
              </a:rPr>
              <a:t>(</a:t>
            </a:r>
            <a:r>
              <a:rPr lang="en-US" sz="1100" dirty="0" err="1">
                <a:effectLst/>
                <a:latin typeface="Calibri" panose="020F0502020204030204" pitchFamily="34" charset="0"/>
                <a:ea typeface="Calibri" panose="020F0502020204030204" pitchFamily="34" charset="0"/>
                <a:cs typeface="Calibri" panose="020F0502020204030204" pitchFamily="34" charset="0"/>
              </a:rPr>
              <a:t>i</a:t>
            </a:r>
            <a:r>
              <a:rPr lang="en-US" sz="1100" dirty="0">
                <a:effectLst/>
                <a:latin typeface="Calibri" panose="020F0502020204030204" pitchFamily="34" charset="0"/>
                <a:ea typeface="Calibri" panose="020F0502020204030204" pitchFamily="34" charset="0"/>
                <a:cs typeface="Calibri" panose="020F0502020204030204" pitchFamily="34" charset="0"/>
              </a:rPr>
              <a:t>)  any dispute subject to the dispute resolution process set forth in Florida Statues 72.,311, without first complying with that process and</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(ii) any Claim described in Section 19.1(b) which is not subject to Florida Statues 720.311 or excluded by 19.1(c), without first complying with the dispute resolution procedures set forth in Section 19.2 of this Chapter;  all in a good faith effort to resolve such Claim or dispute</a:t>
            </a:r>
          </a:p>
          <a:p>
            <a:pPr marL="800100" lvl="1" indent="-342900">
              <a:buFont typeface="+mj-lt"/>
              <a:buAutoNum type="alphaLcParenBoth"/>
            </a:pPr>
            <a:r>
              <a:rPr lang="en-US" sz="1100" dirty="0">
                <a:effectLst/>
                <a:latin typeface="Calibri" panose="020F0502020204030204" pitchFamily="34" charset="0"/>
                <a:ea typeface="Calibri" panose="020F0502020204030204" pitchFamily="34" charset="0"/>
                <a:cs typeface="Calibri" panose="020F0502020204030204" pitchFamily="34" charset="0"/>
              </a:rPr>
              <a:t>Claims. As used in this Chapter, the term “Claim” shall refer to any claim, grievance, or dispute arising out of or relating to: </a:t>
            </a:r>
          </a:p>
          <a:p>
            <a:pPr marL="800100" lvl="1" indent="-342900">
              <a:buFont typeface="+mj-lt"/>
              <a:buAutoNum type="romanLcParenBoth"/>
            </a:pPr>
            <a:r>
              <a:rPr lang="en-US" sz="1100" dirty="0">
                <a:effectLst/>
                <a:latin typeface="Calibri" panose="020F0502020204030204" pitchFamily="34" charset="0"/>
                <a:ea typeface="Calibri" panose="020F0502020204030204" pitchFamily="34" charset="0"/>
                <a:cs typeface="Calibri" panose="020F0502020204030204" pitchFamily="34" charset="0"/>
              </a:rPr>
              <a:t>The interpretation, application or enforcement of the Governing Documents; </a:t>
            </a:r>
          </a:p>
          <a:p>
            <a:pPr marL="800100" lvl="1" indent="-342900">
              <a:buFont typeface="+mj-lt"/>
              <a:buAutoNum type="romanLcParenBoth"/>
            </a:pPr>
            <a:r>
              <a:rPr lang="en-US" sz="1100" dirty="0">
                <a:effectLst/>
                <a:latin typeface="Calibri" panose="020F0502020204030204" pitchFamily="34" charset="0"/>
                <a:ea typeface="Calibri" panose="020F0502020204030204" pitchFamily="34" charset="0"/>
                <a:cs typeface="Calibri" panose="020F0502020204030204" pitchFamily="34" charset="0"/>
              </a:rPr>
              <a:t>The rights, obligations, and duties of any Bound Party under the Governing Documents or</a:t>
            </a:r>
          </a:p>
          <a:p>
            <a:pPr marL="800100" lvl="1" indent="-342900">
              <a:buFont typeface="+mj-lt"/>
              <a:buAutoNum type="romanLcParenBoth"/>
            </a:pPr>
            <a:r>
              <a:rPr lang="en-US" sz="1100" dirty="0">
                <a:effectLst/>
                <a:latin typeface="Calibri" panose="020F0502020204030204" pitchFamily="34" charset="0"/>
                <a:ea typeface="Calibri" panose="020F0502020204030204" pitchFamily="34" charset="0"/>
                <a:cs typeface="Calibri" panose="020F0502020204030204" pitchFamily="34" charset="0"/>
              </a:rPr>
              <a:t>The design or construction of improvement within the Community, other than matters of aesthetic judgment under Chapter 5, which shall not be subject to review and shall not be subject to this Chapter</a:t>
            </a:r>
          </a:p>
          <a:p>
            <a:pPr marL="800100" lvl="1" indent="-342900">
              <a:buFont typeface="+mj-lt"/>
              <a:buAutoNum type="alphaLcParenBoth"/>
            </a:pPr>
            <a:r>
              <a:rPr lang="en-US" sz="1100" dirty="0">
                <a:effectLst/>
                <a:latin typeface="Calibri" panose="020F0502020204030204" pitchFamily="34" charset="0"/>
                <a:ea typeface="Calibri" panose="020F0502020204030204" pitchFamily="34" charset="0"/>
                <a:cs typeface="Calibri" panose="020F0502020204030204" pitchFamily="34" charset="0"/>
              </a:rPr>
              <a:t>Exceptions. Notwithstanding the above, the following shall not be considered “Claims”: unless all parties to the matter otherwise agree to submit the matter to the procedures set forth in Section 19.2; </a:t>
            </a:r>
          </a:p>
          <a:p>
            <a:pPr marL="800100" lvl="1" indent="-342900">
              <a:buFont typeface="+mj-lt"/>
              <a:buAutoNum type="romanLcParenBoth"/>
            </a:pPr>
            <a:r>
              <a:rPr lang="en-US" sz="1100" dirty="0">
                <a:effectLst/>
                <a:latin typeface="Calibri" panose="020F0502020204030204" pitchFamily="34" charset="0"/>
                <a:ea typeface="Calibri" panose="020F0502020204030204" pitchFamily="34" charset="0"/>
                <a:cs typeface="Calibri" panose="020F0502020204030204" pitchFamily="34" charset="0"/>
              </a:rPr>
              <a:t>Any suit by the Association to collect assessment or other amounts due from any Owner; </a:t>
            </a:r>
          </a:p>
          <a:p>
            <a:pPr marL="800100" lvl="1" indent="-342900">
              <a:buFont typeface="+mj-lt"/>
              <a:buAutoNum type="romanLcParenBoth"/>
            </a:pPr>
            <a:r>
              <a:rPr lang="en-US" sz="1100" dirty="0">
                <a:effectLst/>
                <a:latin typeface="Calibri" panose="020F0502020204030204" pitchFamily="34" charset="0"/>
                <a:ea typeface="Calibri" panose="020F0502020204030204" pitchFamily="34" charset="0"/>
                <a:cs typeface="Calibri" panose="020F0502020204030204" pitchFamily="34" charset="0"/>
              </a:rPr>
              <a:t>Any suit by the Association to obtain a temporary restraining order )or emergency equitable relief)_ and such ancillary relief as the court may deem necessary in order to maintain the status quo and preserve the Association’s ability to enforce the provisions of Part Two of this Charter (relating to the creation and maintenance of community standards); </a:t>
            </a:r>
          </a:p>
          <a:p>
            <a:pPr marL="800100" lvl="1" indent="-342900">
              <a:buFont typeface="+mj-lt"/>
              <a:buAutoNum type="romanLcParenBoth"/>
            </a:pPr>
            <a:r>
              <a:rPr lang="en-US" sz="1100" dirty="0">
                <a:effectLst/>
                <a:latin typeface="Calibri" panose="020F0502020204030204" pitchFamily="34" charset="0"/>
                <a:ea typeface="Calibri" panose="020F0502020204030204" pitchFamily="34" charset="0"/>
                <a:cs typeface="Calibri" panose="020F0502020204030204" pitchFamily="34" charset="0"/>
              </a:rPr>
              <a:t>Any suit that does not include the Founder, a Founder Affiliate, the Association or an Additional Association as a party, if such suit asserts a Claim that would constitute a cause of action independent of the Governing Documents; </a:t>
            </a:r>
          </a:p>
          <a:p>
            <a:pPr marL="800100" lvl="1" indent="-342900">
              <a:buFont typeface="+mj-lt"/>
              <a:buAutoNum type="romanLcParenBoth"/>
            </a:pPr>
            <a:r>
              <a:rPr lang="en-US" sz="1100" dirty="0">
                <a:effectLst/>
                <a:latin typeface="Calibri" panose="020F0502020204030204" pitchFamily="34" charset="0"/>
                <a:ea typeface="Calibri" panose="020F0502020204030204" pitchFamily="34" charset="0"/>
                <a:cs typeface="Calibri" panose="020F0502020204030204" pitchFamily="34" charset="0"/>
              </a:rPr>
              <a:t>Any dispute that affects the material rights of obligation of a party who is not a Bound Party and has not agreed to submit to the process set forth in Section 19.2; </a:t>
            </a:r>
          </a:p>
          <a:p>
            <a:pPr marL="800100" lvl="1" indent="-342900">
              <a:buFont typeface="+mj-lt"/>
              <a:buAutoNum type="romanLcParenBoth"/>
            </a:pPr>
            <a:r>
              <a:rPr lang="en-US" sz="1100" dirty="0">
                <a:effectLst/>
                <a:latin typeface="Calibri" panose="020F0502020204030204" pitchFamily="34" charset="0"/>
                <a:ea typeface="Calibri" panose="020F0502020204030204" pitchFamily="34" charset="0"/>
                <a:cs typeface="Calibri" panose="020F0502020204030204" pitchFamily="34" charset="0"/>
              </a:rPr>
              <a:t>Any suit as to which any applicable status of limitations would expire within 180 days of giving the Notice required by Section 19.2(a0 unless the party of parties against whom the Claim is made agree to toll, or extend, the Claim’s statue of limitation to comply with this Chapter; </a:t>
            </a:r>
          </a:p>
          <a:p>
            <a:pPr marL="800100" lvl="1" indent="-342900">
              <a:buFont typeface="+mj-lt"/>
              <a:buAutoNum type="romanLcParenBoth"/>
            </a:pPr>
            <a:r>
              <a:rPr lang="en-US" sz="1100" dirty="0">
                <a:effectLst/>
                <a:latin typeface="Calibri" panose="020F0502020204030204" pitchFamily="34" charset="0"/>
                <a:ea typeface="Calibri" panose="020F0502020204030204" pitchFamily="34" charset="0"/>
                <a:cs typeface="Calibri" panose="020F0502020204030204" pitchFamily="34" charset="0"/>
              </a:rPr>
              <a:t>Any suit by the Association to enforce the Governing documents where the Association has given the violator notice and either a hearing or an opportunity to cure violation, or both, prior to the Association filing suite; and</a:t>
            </a:r>
          </a:p>
          <a:p>
            <a:pPr marL="800100" lvl="1" indent="-342900">
              <a:buFont typeface="+mj-lt"/>
              <a:buAutoNum type="romanLcParenBoth"/>
            </a:pPr>
            <a:r>
              <a:rPr lang="en-US" sz="1100" dirty="0">
                <a:effectLst/>
                <a:latin typeface="Calibri" panose="020F0502020204030204" pitchFamily="34" charset="0"/>
                <a:ea typeface="Calibri" panose="020F0502020204030204" pitchFamily="34" charset="0"/>
                <a:cs typeface="Calibri" panose="020F0502020204030204" pitchFamily="34" charset="0"/>
              </a:rPr>
              <a:t>Any suite by the Association against the Founder, if and to the extend the provisions of this Section would be unenforceable under the terms of the Act.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19.2 Dispute Resolution Procedures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(a) Notice: The Bound Party asserting a Claim (“Claimant”) against another Bound Party (“Respondent”) shall give written notice (“Notice”) by mail or personal delivery to each Respondent and to the Board, stating plainly and concisely;</a:t>
            </a:r>
          </a:p>
          <a:p>
            <a:pPr marL="800100" lvl="1" indent="-342900">
              <a:buFont typeface="+mj-lt"/>
              <a:buAutoNum type="romanLcParenBoth"/>
            </a:pPr>
            <a:r>
              <a:rPr lang="en-US" sz="1100" dirty="0">
                <a:effectLst/>
                <a:latin typeface="Calibri" panose="020F0502020204030204" pitchFamily="34" charset="0"/>
                <a:ea typeface="Calibri" panose="020F0502020204030204" pitchFamily="34" charset="0"/>
                <a:cs typeface="Calibri" panose="020F0502020204030204" pitchFamily="34" charset="0"/>
              </a:rPr>
              <a:t>the nature of the Claim, including the Person involved and the Respondent’s role in the Claim; </a:t>
            </a:r>
          </a:p>
          <a:p>
            <a:pPr marL="800100" lvl="1" indent="-342900">
              <a:buFont typeface="+mj-lt"/>
              <a:buAutoNum type="romanLcParenBoth"/>
            </a:pPr>
            <a:r>
              <a:rPr lang="en-US" sz="1100" dirty="0">
                <a:effectLst/>
                <a:latin typeface="Calibri" panose="020F0502020204030204" pitchFamily="34" charset="0"/>
                <a:ea typeface="Calibri" panose="020F0502020204030204" pitchFamily="34" charset="0"/>
                <a:cs typeface="Calibri" panose="020F0502020204030204" pitchFamily="34" charset="0"/>
              </a:rPr>
              <a:t>the legal basis of the Claim (i.e., the specific authority out of which the Claim arises); </a:t>
            </a:r>
          </a:p>
          <a:p>
            <a:pPr marL="800100" lvl="1" indent="-342900">
              <a:buFont typeface="+mj-lt"/>
              <a:buAutoNum type="romanLcParenBoth"/>
            </a:pPr>
            <a:r>
              <a:rPr lang="en-US" sz="1100" dirty="0">
                <a:effectLst/>
                <a:latin typeface="Calibri" panose="020F0502020204030204" pitchFamily="34" charset="0"/>
                <a:ea typeface="Calibri" panose="020F0502020204030204" pitchFamily="34" charset="0"/>
                <a:cs typeface="Calibri" panose="020F0502020204030204" pitchFamily="34" charset="0"/>
              </a:rPr>
              <a:t>the Claimant’s proposed resolution or remedy, and</a:t>
            </a:r>
          </a:p>
          <a:p>
            <a:pPr marL="800100" lvl="1" indent="-342900">
              <a:buFont typeface="+mj-lt"/>
              <a:buAutoNum type="romanLcParenBoth"/>
            </a:pPr>
            <a:r>
              <a:rPr lang="en-US" sz="1100" dirty="0">
                <a:effectLst/>
                <a:latin typeface="Calibri" panose="020F0502020204030204" pitchFamily="34" charset="0"/>
                <a:ea typeface="Calibri" panose="020F0502020204030204" pitchFamily="34" charset="0"/>
                <a:cs typeface="Calibri" panose="020F0502020204030204" pitchFamily="34" charset="0"/>
              </a:rPr>
              <a:t>the Claimant’s desire to meet with the Respondent to discuss, in good faith, ways to resolve the Claim</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(b) Negotiation. The Claimant and Respondent shall make every reasonable effort to meeting in person and confer for the purpose of resolving the Claim by good faith negotiation. If requested in writing, accompanied by a copy of the Notice, the Board may appoint a representative to assist the parties in negotiation a resolution of the Claim. </a:t>
            </a:r>
          </a:p>
        </p:txBody>
      </p:sp>
    </p:spTree>
    <p:extLst>
      <p:ext uri="{BB962C8B-B14F-4D97-AF65-F5344CB8AC3E}">
        <p14:creationId xmlns:p14="http://schemas.microsoft.com/office/powerpoint/2010/main" val="171734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5E5AD-E5BC-C55B-7782-56B1073C0C1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05CFF44-08EB-F744-72A9-2AD5B617B035}"/>
              </a:ext>
            </a:extLst>
          </p:cNvPr>
          <p:cNvSpPr txBox="1"/>
          <p:nvPr/>
        </p:nvSpPr>
        <p:spPr>
          <a:xfrm>
            <a:off x="145847" y="58846"/>
            <a:ext cx="11674986" cy="6186309"/>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15, 2025: HOA Resident to HOA Manager and HOA-Management-Company-Employee Page 5 of 8</a:t>
            </a:r>
          </a:p>
          <a:p>
            <a:pPr marL="228600" marR="0">
              <a:buNone/>
            </a:pP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(c) Mediation. If the parties have not resolved the Claim through negotiation within 30 days of the date of the Notice (or within such other agreed upon period), the Claimant shall have 30 additional days to submit the Claim to the mediation with an entity designated by the Association (if the Association is not a party to the Claim) or to an independent agency providing the dispute resolution services in the Nassau County, Florda area. Each Bound Party shall present the mediator with a written summary of the Claim. The parties shall participate in good faith in all mediation proceedings, the venue of the mediation proceedings shall be determined by the mediator.</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If the Claimant does not submit the Claim to mediation with such time, or does not appear for and participate in good faith in the mediation when scheduled, the Claimant shall be deemed to have waved the claim, and the Respondent shall be relieved of any and all liability to the Claimant (but not third parties) on account of such Claim.</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If the parties do not settle the Claim within 30 days after submission of the matter to mediation or within such time as determined reasonable by the mediator, the mediator shall issue a notice of termination of the mediation proceedings indicating that the parties are at an impasse and the date that mediation was terminated.  The Claimant shall therefore be entitled to file suit of to initiate administrative proceedings on the Claim, as appropriate, expect as otherwise provided in Section 19.3.</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The Fees and expenses of the mediation proceedings (including the fee of the mediator) shall be shared equally by the parties, Each party shall bear its own costs of the mediation, including attorney’s fees, and shall pay an equal share of the mediator’s fees.</a:t>
            </a:r>
          </a:p>
          <a:p>
            <a:pPr marL="0" marR="0"/>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If the Claimant does not submit the Claim to mediation with such time, or does not appear for and participate in good faith in the mediation when scheduled, the Claimant shall be deemed to have waved the claim, and the Respondent shall be relieved of any and all liability to the Claimant (but not third parties) on account of such Claim.</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If the parties do not settle the Claim within 30 days after submission of the matter to mediation or within such time as determined reasonable by the mediator, the mediator shall issue a notice of termination of the mediation proceedings indicating that the parties are at an impasse and the date that mediation was terminated.  The Claimant shall therefore be entitled to file suit of to initiate administrative proceedings on the Claim, as appropriate, expect as otherwise provided in Section 19.3.</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The Fees and expenses of the mediation proceedings (including the fee of the mediator) shall be shared equally by the parties, Each party shall bear its own costs of the mediation, including attorney’s fees, and shall pay an equal share of the mediator’s fees.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Notwithstanding the above, in any dispute as to which the Association is a party, the parties may waive mediation by mutual agreement and proceed to file suit or initiate other proceedings</a:t>
            </a:r>
          </a:p>
          <a:p>
            <a:pPr lvl="1"/>
            <a:endParaRPr lang="en-US" sz="1100" dirty="0">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(d) Settlement, Any settlement of the Claim through negotiation or mediation shall be documented in writing and signed by the parties. If any party thereafter fails to abide by the terms of such agreement, then any other party may file suit or initiate administrative proceedings to enforce such agreement without the need to comply again with the procedure set forth in this Section. In such event , the party taking action to enforce the agreement or award shall, upon prevailing, be entitled to recover from the noncomplying party (or if more than one noncomplying party, from all such parties in equal portion) all costs incurred in enforcing such agreement or award, including , without limitation , attorney’s fees and court costs.</a:t>
            </a:r>
          </a:p>
          <a:p>
            <a:pPr lvl="1"/>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32361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D8345-16AE-72F9-B9F2-FB3EE74E997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5B9EC49-B6B9-8568-137F-FBCB21D3E6B2}"/>
              </a:ext>
            </a:extLst>
          </p:cNvPr>
          <p:cNvSpPr txBox="1"/>
          <p:nvPr/>
        </p:nvSpPr>
        <p:spPr>
          <a:xfrm>
            <a:off x="145847" y="58846"/>
            <a:ext cx="11674986" cy="6017032"/>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15, 2025: HOA Resident to HOA Manager and HOA-Management-Company-Employee Page 6 of 8</a:t>
            </a:r>
          </a:p>
          <a:p>
            <a:pPr marL="228600" marR="0">
              <a:buNone/>
            </a:pP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19.3 Initiation of Litigation by Association</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In addition to the compliance with the foregoing alternative dispute resolution procedures, if applicable, the Association shall not initiate any judicial or administrative proceeding unless first approved by a vote at a meeting of the Voting Delegates entitled to cast 75% of the total votes in the Association, except that no approval of the Voting Delegates shall be required: </a:t>
            </a:r>
          </a:p>
          <a:p>
            <a:pPr marL="800100" lvl="1" indent="-342900">
              <a:buFont typeface="+mj-lt"/>
              <a:buAutoNum type="alphaLcParenBoth"/>
            </a:pPr>
            <a:r>
              <a:rPr lang="en-US" sz="1100" dirty="0">
                <a:effectLst/>
                <a:latin typeface="Calibri" panose="020F0502020204030204" pitchFamily="34" charset="0"/>
                <a:ea typeface="Calibri" panose="020F0502020204030204" pitchFamily="34" charset="0"/>
                <a:cs typeface="Calibri" panose="020F0502020204030204" pitchFamily="34" charset="0"/>
              </a:rPr>
              <a:t>to defend claims filed against the Association or to assert counterclaims in proceedings instituted against it; or</a:t>
            </a:r>
          </a:p>
          <a:p>
            <a:pPr marL="800100" lvl="1" indent="-342900">
              <a:buFont typeface="+mj-lt"/>
              <a:buAutoNum type="alphaLcParenBoth"/>
            </a:pPr>
            <a:r>
              <a:rPr lang="en-US" sz="1100" dirty="0">
                <a:effectLst/>
                <a:latin typeface="Calibri" panose="020F0502020204030204" pitchFamily="34" charset="0"/>
                <a:ea typeface="Calibri" panose="020F0502020204030204" pitchFamily="34" charset="0"/>
                <a:cs typeface="Calibri" panose="020F0502020204030204" pitchFamily="34" charset="0"/>
              </a:rPr>
              <a:t>for actions of proceedings where ethe amount in controversy is $100,000 or less if initiated</a:t>
            </a:r>
          </a:p>
          <a:p>
            <a:pPr marL="800100" lvl="1" indent="-342900">
              <a:buFont typeface="+mj-lt"/>
              <a:buAutoNum type="romanLcParenBoth"/>
            </a:pPr>
            <a:r>
              <a:rPr lang="en-US" sz="1100" dirty="0">
                <a:effectLst/>
                <a:latin typeface="Calibri" panose="020F0502020204030204" pitchFamily="34" charset="0"/>
                <a:ea typeface="Calibri" panose="020F0502020204030204" pitchFamily="34" charset="0"/>
                <a:cs typeface="Calibri" panose="020F0502020204030204" pitchFamily="34" charset="0"/>
              </a:rPr>
              <a:t>during the Founder Control Period</a:t>
            </a:r>
          </a:p>
          <a:p>
            <a:pPr marL="800100" lvl="1" indent="-342900">
              <a:buFont typeface="+mj-lt"/>
              <a:buAutoNum type="romanLcParenBoth"/>
            </a:pPr>
            <a:r>
              <a:rPr lang="en-US" sz="1100" dirty="0">
                <a:effectLst/>
                <a:latin typeface="Calibri" panose="020F0502020204030204" pitchFamily="34" charset="0"/>
                <a:ea typeface="Calibri" panose="020F0502020204030204" pitchFamily="34" charset="0"/>
                <a:cs typeface="Calibri" panose="020F0502020204030204" pitchFamily="34" charset="0"/>
              </a:rPr>
              <a:t>to enforce the provision of this Charter or Governing Documents, including collection of assessment and foreclosure of liens; </a:t>
            </a:r>
          </a:p>
          <a:p>
            <a:pPr marL="800100" lvl="1" indent="-342900">
              <a:buFont typeface="+mj-lt"/>
              <a:buAutoNum type="romanLcParenBoth"/>
            </a:pPr>
            <a:r>
              <a:rPr lang="en-US" sz="1100" dirty="0">
                <a:effectLst/>
                <a:latin typeface="Calibri" panose="020F0502020204030204" pitchFamily="34" charset="0"/>
                <a:ea typeface="Calibri" panose="020F0502020204030204" pitchFamily="34" charset="0"/>
                <a:cs typeface="Calibri" panose="020F0502020204030204" pitchFamily="34" charset="0"/>
              </a:rPr>
              <a:t>to challenge ad valorem taxation or condemnation proceedings, or</a:t>
            </a:r>
          </a:p>
          <a:p>
            <a:pPr marL="800100" lvl="1" indent="-342900">
              <a:buFont typeface="+mj-lt"/>
              <a:buAutoNum type="romanLcParenBoth"/>
            </a:pPr>
            <a:r>
              <a:rPr lang="en-US" sz="1100" dirty="0">
                <a:effectLst/>
                <a:latin typeface="Calibri" panose="020F0502020204030204" pitchFamily="34" charset="0"/>
                <a:ea typeface="Calibri" panose="020F0502020204030204" pitchFamily="34" charset="0"/>
                <a:cs typeface="Calibri" panose="020F0502020204030204" pitchFamily="34" charset="0"/>
              </a:rPr>
              <a:t>against any contractor, vendor , or supplier of good s or services arising out of contract for services or supplies or</a:t>
            </a:r>
          </a:p>
          <a:p>
            <a:pPr marL="800100" lvl="1" indent="-342900">
              <a:buFont typeface="+mj-lt"/>
              <a:buAutoNum type="romanLcParenBoth"/>
            </a:pPr>
            <a:r>
              <a:rPr lang="en-US" sz="1100" dirty="0">
                <a:effectLst/>
                <a:latin typeface="Calibri" panose="020F0502020204030204" pitchFamily="34" charset="0"/>
                <a:ea typeface="Calibri" panose="020F0502020204030204" pitchFamily="34" charset="0"/>
                <a:cs typeface="Calibri" panose="020F0502020204030204" pitchFamily="34" charset="0"/>
              </a:rPr>
              <a:t>in connection with damages to the Common Areal ort</a:t>
            </a:r>
          </a:p>
          <a:p>
            <a:pPr marL="800100" lvl="1" indent="-342900">
              <a:buFont typeface="+mj-lt"/>
              <a:buAutoNum type="alphaLcParenBoth"/>
            </a:pPr>
            <a:r>
              <a:rPr lang="en-US" sz="1100" dirty="0">
                <a:effectLst/>
                <a:latin typeface="Calibri" panose="020F0502020204030204" pitchFamily="34" charset="0"/>
                <a:ea typeface="Calibri" panose="020F0502020204030204" pitchFamily="34" charset="0"/>
                <a:cs typeface="Calibri" panose="020F0502020204030204" pitchFamily="34" charset="0"/>
              </a:rPr>
              <a:t>for action or proceeding against the Founder, if enforcement of this Section 19.3 would violate express provisions of the Act.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This Section shall not be amended unless such amendment is approved by the same percentage of votes necessary to institute proceedings</a:t>
            </a:r>
          </a:p>
          <a:p>
            <a:pPr marL="0" marR="0"/>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Bylaws</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8. Enforcement Procedures</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8.1 Notice and Response</a:t>
            </a:r>
          </a:p>
          <a:p>
            <a:pPr marL="1600200" lvl="3" indent="-228600">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The Board or its delegate shall server the alleged violator with written notice describing (a) the nature of the alleged violation, (b) the proposed sanction to be imposed, (c) the alleged violator shall have 14 days to present written request for a hearing before the Covenants Committee appointed pursuant to Article 5; and (d) a statement that the proposed sanction maybe imposed as contained in the notice unless a hearing is requested within 14 days of the notice</a:t>
            </a:r>
          </a:p>
          <a:p>
            <a:pPr marL="1600200" lvl="3" indent="-228600">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The alleged violator shall respond to the notice of the alleged violation in writing within such 14-day person, regardless of whether the alleged violator is challenge the imposition of the proposed sanction. If the alleged violator cures the alleged violation and notifies the Board in writing within such 14-day period the Board may, but shall not be obligated to, waive the sanction.  Such waiver shall not constitute a waiver of the right to sanction future violations of the same or other provisions and rules by any Person.  If a timely request for a hearing is not made, the sanction stated in the notice shall be imposed; provided the Board or Covenants Committee may, but shall not be obligated to, suspend any proposed sanction if the violation is cured with in the 14-day period.</a:t>
            </a:r>
          </a:p>
          <a:p>
            <a:pPr marL="1600200" lvl="3" indent="-228600">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Prior to the effectiveness of sanctions imposed pursuant to this Article, proof of proper notice shall be placed in the minutes of the Board or Covenants Committee, as applicable. Such proof shall be deemed adequate if a copy of the notice, together with a statement of the date and manner of delivery, is entered by the officer, director, or agent who delivered such notice.  The notice requirement shall be deemed satisfied if the alleged violator or its representation requests and appears at the hearing.</a:t>
            </a:r>
          </a:p>
          <a:p>
            <a:pPr marL="1200150" lvl="2" indent="-285750">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Calibri" panose="020F0502020204030204" pitchFamily="34" charset="0"/>
              </a:rPr>
              <a:t>Amended</a:t>
            </a:r>
            <a:r>
              <a:rPr lang="en-US" sz="1100" dirty="0">
                <a:effectLst/>
                <a:latin typeface="Calibri" panose="020F0502020204030204" pitchFamily="34" charset="0"/>
                <a:ea typeface="Calibri" panose="020F0502020204030204" pitchFamily="34" charset="0"/>
                <a:cs typeface="Calibri" panose="020F0502020204030204" pitchFamily="34" charset="0"/>
              </a:rPr>
              <a:t> – Title added Florida Statute 720.305 for compliance</a:t>
            </a:r>
          </a:p>
          <a:p>
            <a:pPr marL="1200150" lvl="2" indent="-285750">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Calibri" panose="020F0502020204030204" pitchFamily="34" charset="0"/>
              </a:rPr>
              <a:t>Amended</a:t>
            </a:r>
            <a:r>
              <a:rPr lang="en-US" sz="1100" dirty="0">
                <a:effectLst/>
                <a:latin typeface="Calibri" panose="020F0502020204030204" pitchFamily="34" charset="0"/>
                <a:ea typeface="Calibri" panose="020F0502020204030204" pitchFamily="34" charset="0"/>
                <a:cs typeface="Calibri" panose="020F0502020204030204" pitchFamily="34" charset="0"/>
              </a:rPr>
              <a:t> –  all paragraphs outline more on penalties and covenant committee actions. Information on fines and process changing if delinquent for 90 days which is new details of process</a:t>
            </a:r>
          </a:p>
          <a:p>
            <a:pPr lvl="1"/>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1355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4C1FA-83AD-AB9D-7054-F6CF549A560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E8798F7-4308-195D-4B22-54712037AC38}"/>
              </a:ext>
            </a:extLst>
          </p:cNvPr>
          <p:cNvSpPr txBox="1"/>
          <p:nvPr/>
        </p:nvSpPr>
        <p:spPr>
          <a:xfrm>
            <a:off x="439615" y="140677"/>
            <a:ext cx="11482754" cy="6524863"/>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indent="-171450">
              <a:buFontTx/>
              <a:buChar char="-"/>
            </a:pPr>
            <a:r>
              <a:rPr lang="en-US" sz="1100" b="1" dirty="0">
                <a:latin typeface="Calibri" panose="020F0502020204030204" pitchFamily="34" charset="0"/>
                <a:ea typeface="Calibri" panose="020F0502020204030204" pitchFamily="34" charset="0"/>
                <a:cs typeface="Calibri" panose="020F0502020204030204" pitchFamily="34" charset="0"/>
              </a:rPr>
              <a:t>February 21, 2023: Resident email to Attorney (data masked)</a:t>
            </a:r>
            <a:r>
              <a:rPr lang="en-US" sz="1100" b="1" dirty="0">
                <a:effectLst/>
                <a:latin typeface="Calibri" panose="020F0502020204030204" pitchFamily="34" charset="0"/>
                <a:ea typeface="Calibri" panose="020F0502020204030204" pitchFamily="34" charset="0"/>
                <a:cs typeface="Calibri" panose="020F0502020204030204" pitchFamily="34" charset="0"/>
              </a:rPr>
              <a:t> </a:t>
            </a:r>
          </a:p>
          <a:p>
            <a:pPr marL="0" marR="0">
              <a:buNone/>
            </a:pP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Friday, February 21, 2025 12:06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MASKED-Attorney</a:t>
            </a:r>
            <a:r>
              <a:rPr lang="en-US" sz="11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@flcalegal.com</a:t>
            </a:r>
            <a:r>
              <a:rPr lang="en-US" sz="1100" dirty="0">
                <a:effectLst/>
                <a:latin typeface="Calibri" panose="020F0502020204030204" pitchFamily="34" charset="0"/>
                <a:ea typeface="Calibri" panose="020F0502020204030204" pitchFamily="34" charset="0"/>
                <a:cs typeface="Calibri" panose="020F0502020204030204" pitchFamily="34" charset="0"/>
              </a:rPr>
              <a:t>&gt;</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Cc:</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 </a:t>
            </a:r>
            <a:r>
              <a:rPr lang="en-US" sz="1100" dirty="0">
                <a:effectLst/>
                <a:latin typeface="Calibri" panose="020F0502020204030204" pitchFamily="34" charset="0"/>
                <a:ea typeface="Calibri" panose="020F0502020204030204" pitchFamily="34" charset="0"/>
                <a:cs typeface="Calibri" panose="020F0502020204030204" pitchFamily="34" charset="0"/>
                <a:hlinkClick r:id="rId3"/>
              </a:rPr>
              <a:t>@ccmcnet.com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 Manager </a:t>
            </a:r>
            <a:r>
              <a:rPr lang="en-US" sz="11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@ccmcnet.com</a:t>
            </a:r>
            <a:r>
              <a:rPr lang="en-US" sz="1100" dirty="0">
                <a:effectLst/>
                <a:latin typeface="Calibri" panose="020F0502020204030204" pitchFamily="34" charset="0"/>
                <a:ea typeface="Calibri" panose="020F0502020204030204" pitchFamily="34" charset="0"/>
                <a:cs typeface="Calibri" panose="020F0502020204030204" pitchFamily="34" charset="0"/>
              </a:rPr>
              <a:t>&gt; &gt;</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ADDRESS MASKED </a:t>
            </a:r>
            <a:r>
              <a:rPr lang="en-US" sz="1100" dirty="0">
                <a:effectLst/>
                <a:latin typeface="Calibri" panose="020F0502020204030204" pitchFamily="34" charset="0"/>
                <a:ea typeface="Calibri" panose="020F0502020204030204" pitchFamily="34" charset="0"/>
                <a:cs typeface="Calibri" panose="020F0502020204030204" pitchFamily="34" charset="0"/>
              </a:rPr>
              <a:t>Drive Covenant Violation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MASKED-Attorney name</a:t>
            </a:r>
            <a:endPar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Spoke with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a:t>
            </a:r>
            <a:r>
              <a:rPr lang="en-US" sz="1100" dirty="0" err="1">
                <a:effectLst/>
                <a:latin typeface="Calibri" panose="020F0502020204030204" pitchFamily="34" charset="0"/>
                <a:ea typeface="Calibri" panose="020F0502020204030204" pitchFamily="34" charset="0"/>
                <a:cs typeface="Calibri" panose="020F0502020204030204" pitchFamily="34" charset="0"/>
              </a:rPr>
              <a:t>CCd</a:t>
            </a:r>
            <a:r>
              <a:rPr lang="en-US" sz="1100" dirty="0">
                <a:effectLst/>
                <a:latin typeface="Calibri" panose="020F0502020204030204" pitchFamily="34" charset="0"/>
                <a:ea typeface="Calibri" panose="020F0502020204030204" pitchFamily="34" charset="0"/>
                <a:cs typeface="Calibri" panose="020F0502020204030204" pitchFamily="34" charset="0"/>
              </a:rPr>
              <a: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Some kind of miscommunication or misunderstanding maybe – I will let the HOA determine what they want to communicate for your efforts and actions based on your warning order sent to me.</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From multiple emails and conversations, we did not realize that any “STOP” requirement were given. I directed any work stop to stop and informed the Contractor to “button up” the work, clean up the area today and I will wait for whatever this approval process duration takes to take whatever the appropriate next steps are.</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Button up is defined as: ensure no safety concerns exist with whatever exists in this effort.  I don’t need lose materials blowing into some other property, person, etc..</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For HOA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This expectation was not clearly understood.  I am uncertain how/why but it is not the willful negligence of this community member.  I am also disappointed this was not clearly stated and the only written statement I can find (other than verbal discussion where this was not clearly stated) is this from email sent 1/29/25.</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wanted to reach out because we noticed you are building what appears to be a shed or storage of some sort in the backyard. Because this can be seen from a common area/road, please submit a DRC application for approval prior to completing construction”</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It was our assumption that engaging in the process was sufficient as long as the structure was not “complete” – and maybe the understanding of the word “complete” as a misunderstanding on our part.  Statements such as “you must stop any future construction” --- I think there would have been sincere clarity on that sentence/statement.  I cannot find any other direction/directive written or by verbal interview of my wife (who has been communicating with the HOA staff) with anything as clear as my example.  I will state that during your site visit regarding the trashcan runs I asked (I believe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 EMPLOYEE NAME MASKED</a:t>
            </a:r>
            <a:r>
              <a:rPr lang="en-US" sz="1100" dirty="0">
                <a:effectLst/>
                <a:latin typeface="Calibri" panose="020F0502020204030204" pitchFamily="34" charset="0"/>
                <a:ea typeface="Calibri" panose="020F0502020204030204" pitchFamily="34" charset="0"/>
                <a:cs typeface="Calibri" panose="020F0502020204030204" pitchFamily="34" charset="0"/>
              </a:rPr>
              <a:t>) “what do I need to do for building this shed” and the answer was “nothing unless seen from the street” pointing to the front of our house.  I did not realize the side street over 120 feet away was also considered “the street”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Maybe that doesn’t matter to the HOA; culpability that things are not clearly understood prior to engaging attorneys.  I will get more involved in the HOA now and possible submit candidate for the HOA Board of Directors in March (due by Feb 28</a:t>
            </a:r>
            <a:r>
              <a:rPr lang="en-US" sz="1100" baseline="30000" dirty="0">
                <a:effectLst/>
                <a:latin typeface="Calibri" panose="020F0502020204030204" pitchFamily="34" charset="0"/>
                <a:ea typeface="Calibri" panose="020F0502020204030204" pitchFamily="34" charset="0"/>
                <a:cs typeface="Calibri" panose="020F0502020204030204" pitchFamily="34" charset="0"/>
              </a:rPr>
              <a:t>th</a:t>
            </a:r>
            <a:r>
              <a:rPr lang="en-US" sz="1100" dirty="0">
                <a:effectLst/>
                <a:latin typeface="Calibri" panose="020F0502020204030204" pitchFamily="34" charset="0"/>
                <a:ea typeface="Calibri" panose="020F0502020204030204" pitchFamily="34" charset="0"/>
                <a:cs typeface="Calibri" panose="020F0502020204030204" pitchFamily="34" charset="0"/>
              </a:rPr>
              <a:t>, 2025)</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Thanks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Resident Name(s)</a:t>
            </a:r>
            <a:endPar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246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4EF7D-635B-833F-A34A-74CF99B87A7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A9BC214-67A3-DE2D-9191-2E9D6DF7D71E}"/>
              </a:ext>
            </a:extLst>
          </p:cNvPr>
          <p:cNvSpPr txBox="1"/>
          <p:nvPr/>
        </p:nvSpPr>
        <p:spPr>
          <a:xfrm>
            <a:off x="145847" y="58846"/>
            <a:ext cx="11674986" cy="6694140"/>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15, 2025: HOA Resident to HOA Manager and HOA-Management-Company-Employee Page 7 of 8</a:t>
            </a:r>
          </a:p>
          <a:p>
            <a:pPr marL="228600" marR="0">
              <a:buNone/>
            </a:pP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8.2 Hearing</a:t>
            </a:r>
          </a:p>
          <a:p>
            <a:pPr marL="1600200" lvl="3" indent="-228600">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If a hearing is requested within the 14-day period, the hearing shall be held before the Covenant Committee.  The alleged violator shall be afforded a reasonable opportunity to be heard. The minutes of the meeting of the Covenants Committee shall contain a written statement of the results of the hearing (i.e., the Committee’s decision) and the sanction, if any, to be imposed. The Role of the Covenants Committee shall be to conform or reject the sanction imposed by the Board.  If the Covenants Committee confirms the sanction, the Association shall give notice of any sanction imposed to the violator and, if the violator is not an Owner, to the Owner of the Unit in which the violator is a tenant, occupant or invitee.</a:t>
            </a:r>
          </a:p>
          <a:p>
            <a:pPr marL="1200150" lvl="2" indent="-285750">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Calibri" panose="020F0502020204030204" pitchFamily="34" charset="0"/>
              </a:rPr>
              <a:t>Amended</a:t>
            </a:r>
            <a:r>
              <a:rPr lang="en-US" sz="1100" dirty="0">
                <a:effectLst/>
                <a:latin typeface="Calibri" panose="020F0502020204030204" pitchFamily="34" charset="0"/>
                <a:ea typeface="Calibri" panose="020F0502020204030204" pitchFamily="34" charset="0"/>
                <a:cs typeface="Calibri" panose="020F0502020204030204" pitchFamily="34" charset="0"/>
              </a:rPr>
              <a:t> – Added limitation of the Covenant committee and added that fines are due 5 days after notice to violator</a:t>
            </a:r>
          </a:p>
          <a:p>
            <a:pPr marL="1200150" lvl="2" indent="-285750">
              <a:buFont typeface="Courier New" panose="02070309020205020404" pitchFamily="49" charset="0"/>
              <a:buChar char="o"/>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0" marR="0">
              <a:buNone/>
            </a:pP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Below section 8 is administrative guidance and process – scope of duties – didn’t look for amended because it is just the Board direct internal duties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DEED ENFORCEMENT POLICY - </a:t>
            </a:r>
            <a:r>
              <a:rPr lang="en-US" sz="1100" u="sng" dirty="0">
                <a:effectLst/>
                <a:latin typeface="Calibri" panose="020F0502020204030204" pitchFamily="34" charset="0"/>
                <a:ea typeface="Calibri" panose="020F0502020204030204" pitchFamily="34" charset="0"/>
                <a:cs typeface="Calibri" panose="020F0502020204030204" pitchFamily="34" charset="0"/>
              </a:rPr>
              <a:t>Deed Enforcement policy approved 6.20.18 (attached)</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The Association may, but shall not be obligated to, use the procedures set forth herein for the purposes of enforcing the terms of the Declaration, the articles of Incorporation, the Bylaws, the Rules and Regulation, all Policies, resolutions and lawful orders for the Board, and applicable provisions of law (collectively referred to hereinafter as the “Governing Documents” ). This procedure shall server as an independent method of enforcing the Governing Documents. The Association shall not be required to exhaust the remedies provided in this policy prior to initiating legal proceedings or pursuing other remedies to enforce the Governing Documents.  Furthermore, should it chose to do so, the Association may follow the procedure to impose a fine and/or suspension and exercise other available remedies simultaneously where appropriate.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b="1" i="1" dirty="0">
                <a:effectLst/>
                <a:latin typeface="Calibri" panose="020F0502020204030204" pitchFamily="34" charset="0"/>
                <a:ea typeface="Calibri" panose="020F0502020204030204" pitchFamily="34" charset="0"/>
                <a:cs typeface="Calibri" panose="020F0502020204030204" pitchFamily="34" charset="0"/>
              </a:rPr>
              <a:t>NOTE: These opening comments are really saying – This is a concept or idea but it really doesn’t matter, we will do whatever we want with this topic</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Initial Letter</a:t>
            </a:r>
            <a:r>
              <a:rPr lang="en-US" sz="1100" dirty="0">
                <a:effectLst/>
                <a:latin typeface="Calibri" panose="020F0502020204030204" pitchFamily="34" charset="0"/>
                <a:ea typeface="Calibri" panose="020F0502020204030204" pitchFamily="34" charset="0"/>
                <a:cs typeface="Calibri" panose="020F0502020204030204" pitchFamily="34" charset="0"/>
              </a:rPr>
              <a:t>- Written correspondence (1</a:t>
            </a:r>
            <a:r>
              <a:rPr lang="en-US" sz="1100" baseline="30000" dirty="0">
                <a:effectLst/>
                <a:latin typeface="Calibri" panose="020F0502020204030204" pitchFamily="34" charset="0"/>
                <a:ea typeface="Calibri" panose="020F0502020204030204" pitchFamily="34" charset="0"/>
                <a:cs typeface="Calibri" panose="020F0502020204030204" pitchFamily="34" charset="0"/>
              </a:rPr>
              <a:t>st</a:t>
            </a:r>
            <a:r>
              <a:rPr lang="en-US" sz="1100" dirty="0">
                <a:effectLst/>
                <a:latin typeface="Calibri" panose="020F0502020204030204" pitchFamily="34" charset="0"/>
                <a:ea typeface="Calibri" panose="020F0502020204030204" pitchFamily="34" charset="0"/>
                <a:cs typeface="Calibri" panose="020F0502020204030204" pitchFamily="34" charset="0"/>
              </a:rPr>
              <a:t> letter) will be sent regular mail and email (if on file) to the homeowner and tenant (if applicable) of a violation requesting compliance.  The following schedule of correction dates will be used for the 1</a:t>
            </a:r>
            <a:r>
              <a:rPr lang="en-US" sz="1100" baseline="30000" dirty="0">
                <a:effectLst/>
                <a:latin typeface="Calibri" panose="020F0502020204030204" pitchFamily="34" charset="0"/>
                <a:ea typeface="Calibri" panose="020F0502020204030204" pitchFamily="34" charset="0"/>
                <a:cs typeface="Calibri" panose="020F0502020204030204" pitchFamily="34" charset="0"/>
              </a:rPr>
              <a:t>st</a:t>
            </a:r>
            <a:r>
              <a:rPr lang="en-US" sz="1100" dirty="0">
                <a:effectLst/>
                <a:latin typeface="Calibri" panose="020F0502020204030204" pitchFamily="34" charset="0"/>
                <a:ea typeface="Calibri" panose="020F0502020204030204" pitchFamily="34" charset="0"/>
                <a:cs typeface="Calibri" panose="020F0502020204030204" pitchFamily="34" charset="0"/>
              </a:rPr>
              <a:t> Letter. (below examples are representative and do not constitute a complete list.)</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5 days – trash cans, boats &amp; recreational vehicles, routine lawn maintenance (mow, edge, rim, etc.), play equipment, misc. items stored on side of home.</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15 days – Architectural violations (work already completed without an application), lawn maintenance (treat turf weeks, replace dead plants, mulch, </a:t>
            </a:r>
            <a:r>
              <a:rPr lang="en-US" sz="1100" dirty="0" err="1">
                <a:effectLst/>
                <a:latin typeface="Calibri" panose="020F0502020204030204" pitchFamily="34" charset="0"/>
                <a:ea typeface="Calibri" panose="020F0502020204030204" pitchFamily="34" charset="0"/>
                <a:cs typeface="Calibri" panose="020F0502020204030204" pitchFamily="34" charset="0"/>
              </a:rPr>
              <a:t>etc</a:t>
            </a:r>
            <a:r>
              <a:rPr lang="en-US" sz="1100" dirty="0">
                <a:effectLst/>
                <a:latin typeface="Calibri" panose="020F0502020204030204" pitchFamily="34" charset="0"/>
                <a:ea typeface="Calibri" panose="020F0502020204030204" pitchFamily="34" charset="0"/>
                <a:cs typeface="Calibri" panose="020F0502020204030204" pitchFamily="34" charset="0"/>
              </a:rPr>
              <a:t>), pressure washing.</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30 days – sod replacement, paint house and major repairs.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If compliance is not obtained per the above schedule, proceed to the 2</a:t>
            </a:r>
            <a:r>
              <a:rPr lang="en-US" sz="1100" baseline="30000" dirty="0">
                <a:effectLst/>
                <a:latin typeface="Calibri" panose="020F0502020204030204" pitchFamily="34" charset="0"/>
                <a:ea typeface="Calibri" panose="020F0502020204030204" pitchFamily="34" charset="0"/>
                <a:cs typeface="Calibri" panose="020F0502020204030204" pitchFamily="34" charset="0"/>
              </a:rPr>
              <a:t>nd</a:t>
            </a:r>
            <a:r>
              <a:rPr lang="en-US" sz="1100" dirty="0">
                <a:effectLst/>
                <a:latin typeface="Calibri" panose="020F0502020204030204" pitchFamily="34" charset="0"/>
                <a:ea typeface="Calibri" panose="020F0502020204030204" pitchFamily="34" charset="0"/>
                <a:cs typeface="Calibri" panose="020F0502020204030204" pitchFamily="34" charset="0"/>
              </a:rPr>
              <a:t> letter. If home appears vacant, proceed to abatement letter.</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2</a:t>
            </a:r>
            <a:r>
              <a:rPr lang="en-US" sz="1100" b="1" baseline="30000" dirty="0">
                <a:effectLst/>
                <a:latin typeface="Calibri" panose="020F0502020204030204" pitchFamily="34" charset="0"/>
                <a:ea typeface="Calibri" panose="020F0502020204030204" pitchFamily="34" charset="0"/>
                <a:cs typeface="Calibri" panose="020F0502020204030204" pitchFamily="34" charset="0"/>
              </a:rPr>
              <a:t>nd</a:t>
            </a:r>
            <a:r>
              <a:rPr lang="en-US" sz="1100" b="1" dirty="0">
                <a:effectLst/>
                <a:latin typeface="Calibri" panose="020F0502020204030204" pitchFamily="34" charset="0"/>
                <a:ea typeface="Calibri" panose="020F0502020204030204" pitchFamily="34" charset="0"/>
                <a:cs typeface="Calibri" panose="020F0502020204030204" pitchFamily="34" charset="0"/>
              </a:rPr>
              <a:t> Letter</a:t>
            </a:r>
            <a:r>
              <a:rPr lang="en-US" sz="1100" dirty="0">
                <a:effectLst/>
                <a:latin typeface="Calibri" panose="020F0502020204030204" pitchFamily="34" charset="0"/>
                <a:ea typeface="Calibri" panose="020F0502020204030204" pitchFamily="34" charset="0"/>
                <a:cs typeface="Calibri" panose="020F0502020204030204" pitchFamily="34" charset="0"/>
              </a:rPr>
              <a:t> – Written correspondence will be sent regular mail and email (if on file) to the homeowner and tenant (if applicable) of a violation requesting compliance.  The 2nd  letter will indicate that if compliance is not obtained within a specified time period, then the matter will be referred to the Board and subject to a fine and/or referred to the Associate’s attorney.</a:t>
            </a:r>
          </a:p>
          <a:p>
            <a:pPr marL="914400"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Abatement Letter</a:t>
            </a:r>
            <a:r>
              <a:rPr lang="en-US" sz="1100" dirty="0">
                <a:effectLst/>
                <a:latin typeface="Calibri" panose="020F0502020204030204" pitchFamily="34" charset="0"/>
                <a:ea typeface="Calibri" panose="020F0502020204030204" pitchFamily="34" charset="0"/>
                <a:cs typeface="Calibri" panose="020F0502020204030204" pitchFamily="34" charset="0"/>
              </a:rPr>
              <a:t> – sent certified and regular email (in lieu of 2</a:t>
            </a:r>
            <a:r>
              <a:rPr lang="en-US" sz="1100" baseline="30000" dirty="0">
                <a:effectLst/>
                <a:latin typeface="Calibri" panose="020F0502020204030204" pitchFamily="34" charset="0"/>
                <a:ea typeface="Calibri" panose="020F0502020204030204" pitchFamily="34" charset="0"/>
                <a:cs typeface="Calibri" panose="020F0502020204030204" pitchFamily="34" charset="0"/>
              </a:rPr>
              <a:t>nd</a:t>
            </a:r>
            <a:r>
              <a:rPr lang="en-US" sz="1100" dirty="0">
                <a:effectLst/>
                <a:latin typeface="Calibri" panose="020F0502020204030204" pitchFamily="34" charset="0"/>
                <a:ea typeface="Calibri" panose="020F0502020204030204" pitchFamily="34" charset="0"/>
                <a:cs typeface="Calibri" panose="020F0502020204030204" pitchFamily="34" charset="0"/>
              </a:rPr>
              <a:t> Letter) Written correspondence will be sent via certified, regular mail and email (if on file) to the homeowner and tenant (if applicable) of a violation requesting compliance immediately upon receipt, or the Association may enter on the to the property and perform the necessary work. Owner will be billed for whatever service is required</a:t>
            </a:r>
          </a:p>
        </p:txBody>
      </p:sp>
    </p:spTree>
    <p:extLst>
      <p:ext uri="{BB962C8B-B14F-4D97-AF65-F5344CB8AC3E}">
        <p14:creationId xmlns:p14="http://schemas.microsoft.com/office/powerpoint/2010/main" val="22696758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0A7E1-A86C-9142-FF88-366BE1FCE44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F42BBB2-1805-2C4E-10BA-5ABA691F02EB}"/>
              </a:ext>
            </a:extLst>
          </p:cNvPr>
          <p:cNvSpPr txBox="1"/>
          <p:nvPr/>
        </p:nvSpPr>
        <p:spPr>
          <a:xfrm>
            <a:off x="145847" y="58846"/>
            <a:ext cx="11674986" cy="3647152"/>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15, 2025: HOA Resident to HOA Manager and HOA-Management-Company-Employee Page 8 of 8</a:t>
            </a:r>
          </a:p>
          <a:p>
            <a:pPr marL="228600" marR="0">
              <a:buNone/>
            </a:pP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3</a:t>
            </a:r>
            <a:r>
              <a:rPr lang="en-US" sz="1100" b="1" baseline="30000" dirty="0">
                <a:effectLst/>
                <a:latin typeface="Calibri" panose="020F0502020204030204" pitchFamily="34" charset="0"/>
                <a:ea typeface="Calibri" panose="020F0502020204030204" pitchFamily="34" charset="0"/>
                <a:cs typeface="Calibri" panose="020F0502020204030204" pitchFamily="34" charset="0"/>
              </a:rPr>
              <a:t>rd</a:t>
            </a:r>
            <a:r>
              <a:rPr lang="en-US" sz="1100" b="1" dirty="0">
                <a:effectLst/>
                <a:latin typeface="Calibri" panose="020F0502020204030204" pitchFamily="34" charset="0"/>
                <a:ea typeface="Calibri" panose="020F0502020204030204" pitchFamily="34" charset="0"/>
                <a:cs typeface="Calibri" panose="020F0502020204030204" pitchFamily="34" charset="0"/>
              </a:rPr>
              <a:t> Warning Letter</a:t>
            </a:r>
            <a:r>
              <a:rPr lang="en-US" sz="1100" dirty="0">
                <a:effectLst/>
                <a:latin typeface="Calibri" panose="020F0502020204030204" pitchFamily="34" charset="0"/>
                <a:ea typeface="Calibri" panose="020F0502020204030204" pitchFamily="34" charset="0"/>
                <a:cs typeface="Calibri" panose="020F0502020204030204" pitchFamily="34" charset="0"/>
              </a:rPr>
              <a:t> – Written correspondence will be sent via certified and regular mail to the homeowner and tenant (if applicable) with the following: </a:t>
            </a:r>
          </a:p>
          <a:p>
            <a:pPr marL="800100" lvl="1" indent="-342900">
              <a:buFont typeface="+mj-lt"/>
              <a:buAutoNum type="alphaLcPeriod"/>
            </a:pPr>
            <a:r>
              <a:rPr lang="en-US" sz="1100" dirty="0">
                <a:effectLst/>
                <a:latin typeface="Calibri" panose="020F0502020204030204" pitchFamily="34" charset="0"/>
                <a:ea typeface="Calibri" panose="020F0502020204030204" pitchFamily="34" charset="0"/>
                <a:cs typeface="Calibri" panose="020F0502020204030204" pitchFamily="34" charset="0"/>
              </a:rPr>
              <a:t>The Nature of the alleged violation</a:t>
            </a:r>
          </a:p>
          <a:p>
            <a:pPr marL="800100" lvl="1" indent="-342900">
              <a:buFont typeface="+mj-lt"/>
              <a:buAutoNum type="alphaLcPeriod"/>
            </a:pPr>
            <a:r>
              <a:rPr lang="en-US" sz="1100" dirty="0">
                <a:effectLst/>
                <a:latin typeface="Calibri" panose="020F0502020204030204" pitchFamily="34" charset="0"/>
                <a:ea typeface="Calibri" panose="020F0502020204030204" pitchFamily="34" charset="0"/>
                <a:cs typeface="Calibri" panose="020F0502020204030204" pitchFamily="34" charset="0"/>
              </a:rPr>
              <a:t>The proposed sanction to be imposed, i.e. (refer to complete list in Chapter 8.2.(a) of the Community Charter)</a:t>
            </a:r>
          </a:p>
          <a:p>
            <a:pPr marL="800100" lvl="1" indent="-342900">
              <a:buFont typeface="+mj-lt"/>
              <a:buAutoNum type="romanLcPeriod"/>
            </a:pPr>
            <a:r>
              <a:rPr lang="en-US" sz="1100" dirty="0">
                <a:effectLst/>
                <a:latin typeface="Calibri" panose="020F0502020204030204" pitchFamily="34" charset="0"/>
                <a:ea typeface="Calibri" panose="020F0502020204030204" pitchFamily="34" charset="0"/>
                <a:cs typeface="Calibri" panose="020F0502020204030204" pitchFamily="34" charset="0"/>
              </a:rPr>
              <a:t>Board will have the authority to levy a fine up to $100.00 per day, per violation</a:t>
            </a:r>
          </a:p>
          <a:p>
            <a:pPr marL="800100" lvl="1" indent="-342900">
              <a:buFont typeface="+mj-lt"/>
              <a:buAutoNum type="romanLcPeriod"/>
            </a:pPr>
            <a:r>
              <a:rPr lang="en-US" sz="1100" dirty="0">
                <a:effectLst/>
                <a:latin typeface="Calibri" panose="020F0502020204030204" pitchFamily="34" charset="0"/>
                <a:ea typeface="Calibri" panose="020F0502020204030204" pitchFamily="34" charset="0"/>
                <a:cs typeface="Calibri" panose="020F0502020204030204" pitchFamily="34" charset="0"/>
              </a:rPr>
              <a:t>Suspend the righto use Common Area facilities, Association sponsored events and/or recreation events (other than as required to provide vehicular and pedestrian access and utilities to the Unit which they own or occupy). </a:t>
            </a:r>
          </a:p>
          <a:p>
            <a:pPr marL="800100" lvl="1" indent="-342900">
              <a:buFont typeface="+mj-lt"/>
              <a:buAutoNum type="romanLcPeriod"/>
            </a:pPr>
            <a:r>
              <a:rPr lang="en-US" sz="1100" dirty="0">
                <a:effectLst/>
                <a:latin typeface="Calibri" panose="020F0502020204030204" pitchFamily="34" charset="0"/>
                <a:ea typeface="Calibri" panose="020F0502020204030204" pitchFamily="34" charset="0"/>
                <a:cs typeface="Calibri" panose="020F0502020204030204" pitchFamily="34" charset="0"/>
              </a:rPr>
              <a:t>Suspend services the Association provides to the Unit if the Owner is more than 980 days delinquent in paying any assessment or other charge owed the Association</a:t>
            </a:r>
          </a:p>
          <a:p>
            <a:pPr marL="800100" lvl="1" indent="-342900">
              <a:buFont typeface="+mj-lt"/>
              <a:buAutoNum type="romanLcPeriod"/>
            </a:pPr>
            <a:r>
              <a:rPr lang="en-US" sz="1100" dirty="0">
                <a:effectLst/>
                <a:latin typeface="Calibri" panose="020F0502020204030204" pitchFamily="34" charset="0"/>
                <a:ea typeface="Calibri" panose="020F0502020204030204" pitchFamily="34" charset="0"/>
                <a:cs typeface="Calibri" panose="020F0502020204030204" pitchFamily="34" charset="0"/>
              </a:rPr>
              <a:t>Exercise self-help</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c.  The alleged violator shall have 14 days to present a written request for a hearing before the Covenants Committee</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d. A statement that the proposed sanctions) may be imposed as contained in the notice unless a hearing is requested within 14 days of the notice</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Response</a:t>
            </a:r>
            <a:r>
              <a:rPr lang="en-US" sz="1100" dirty="0">
                <a:effectLst/>
                <a:latin typeface="Calibri" panose="020F0502020204030204" pitchFamily="34" charset="0"/>
                <a:ea typeface="Calibri" panose="020F0502020204030204" pitchFamily="34" charset="0"/>
                <a:cs typeface="Calibri" panose="020F0502020204030204" pitchFamily="34" charset="0"/>
              </a:rPr>
              <a:t>: The owner/tenant shall respond to the notice inwriting with in such 14-day period. Regardless of whether challenging the imposition of the proposed sanction(s).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If the violator is cured and Board is notified….</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Place in Covenant Committee minutes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1657350" lvl="3" indent="-285750">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38205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00402-2677-0A89-D3FE-2676A37DC25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64BFF23-0CA2-1C9E-8F79-7C8A02DB920C}"/>
              </a:ext>
            </a:extLst>
          </p:cNvPr>
          <p:cNvSpPr txBox="1"/>
          <p:nvPr/>
        </p:nvSpPr>
        <p:spPr>
          <a:xfrm>
            <a:off x="145847" y="58846"/>
            <a:ext cx="11674986" cy="6186309"/>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15, 2025: HOA Resident to HOA Manager and HOA-Management-Company-Employee Page 8 of 8</a:t>
            </a:r>
          </a:p>
          <a:p>
            <a:pPr marL="228600" marR="0">
              <a:buNone/>
            </a:pP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3</a:t>
            </a:r>
            <a:r>
              <a:rPr lang="en-US" sz="1100" b="1" baseline="30000" dirty="0">
                <a:effectLst/>
                <a:latin typeface="Calibri" panose="020F0502020204030204" pitchFamily="34" charset="0"/>
                <a:ea typeface="Calibri" panose="020F0502020204030204" pitchFamily="34" charset="0"/>
                <a:cs typeface="Calibri" panose="020F0502020204030204" pitchFamily="34" charset="0"/>
              </a:rPr>
              <a:t>rd</a:t>
            </a:r>
            <a:r>
              <a:rPr lang="en-US" sz="1100" b="1" dirty="0">
                <a:effectLst/>
                <a:latin typeface="Calibri" panose="020F0502020204030204" pitchFamily="34" charset="0"/>
                <a:ea typeface="Calibri" panose="020F0502020204030204" pitchFamily="34" charset="0"/>
                <a:cs typeface="Calibri" panose="020F0502020204030204" pitchFamily="34" charset="0"/>
              </a:rPr>
              <a:t> Warning Letter</a:t>
            </a:r>
            <a:r>
              <a:rPr lang="en-US" sz="1100" dirty="0">
                <a:effectLst/>
                <a:latin typeface="Calibri" panose="020F0502020204030204" pitchFamily="34" charset="0"/>
                <a:ea typeface="Calibri" panose="020F0502020204030204" pitchFamily="34" charset="0"/>
                <a:cs typeface="Calibri" panose="020F0502020204030204" pitchFamily="34" charset="0"/>
              </a:rPr>
              <a:t> – Written correspondence will be sent via certified and regular mail to the homeowner and tenant (if applicable) with the following: </a:t>
            </a:r>
          </a:p>
          <a:p>
            <a:pPr marL="800100" lvl="1" indent="-342900">
              <a:buFont typeface="+mj-lt"/>
              <a:buAutoNum type="alphaLcPeriod"/>
            </a:pPr>
            <a:r>
              <a:rPr lang="en-US" sz="1100" dirty="0">
                <a:effectLst/>
                <a:latin typeface="Calibri" panose="020F0502020204030204" pitchFamily="34" charset="0"/>
                <a:ea typeface="Calibri" panose="020F0502020204030204" pitchFamily="34" charset="0"/>
                <a:cs typeface="Calibri" panose="020F0502020204030204" pitchFamily="34" charset="0"/>
              </a:rPr>
              <a:t>The Nature of the alleged violation</a:t>
            </a:r>
          </a:p>
          <a:p>
            <a:pPr marL="800100" lvl="1" indent="-342900">
              <a:buFont typeface="+mj-lt"/>
              <a:buAutoNum type="alphaLcPeriod"/>
            </a:pPr>
            <a:r>
              <a:rPr lang="en-US" sz="1100" dirty="0">
                <a:effectLst/>
                <a:latin typeface="Calibri" panose="020F0502020204030204" pitchFamily="34" charset="0"/>
                <a:ea typeface="Calibri" panose="020F0502020204030204" pitchFamily="34" charset="0"/>
                <a:cs typeface="Calibri" panose="020F0502020204030204" pitchFamily="34" charset="0"/>
              </a:rPr>
              <a:t>The proposed sanction to be imposed, i.e. (refer to complete list in Chapter 8.2.(a) of the Community Charter)</a:t>
            </a:r>
          </a:p>
          <a:p>
            <a:pPr marL="800100" lvl="1" indent="-342900">
              <a:buFont typeface="+mj-lt"/>
              <a:buAutoNum type="romanLcPeriod"/>
            </a:pPr>
            <a:r>
              <a:rPr lang="en-US" sz="1100" dirty="0">
                <a:effectLst/>
                <a:latin typeface="Calibri" panose="020F0502020204030204" pitchFamily="34" charset="0"/>
                <a:ea typeface="Calibri" panose="020F0502020204030204" pitchFamily="34" charset="0"/>
                <a:cs typeface="Calibri" panose="020F0502020204030204" pitchFamily="34" charset="0"/>
              </a:rPr>
              <a:t>Board will have the authority to levy a fine up to $100.00 per day, per violation</a:t>
            </a:r>
          </a:p>
          <a:p>
            <a:pPr marL="800100" lvl="1" indent="-342900">
              <a:buFont typeface="+mj-lt"/>
              <a:buAutoNum type="romanLcPeriod"/>
            </a:pPr>
            <a:r>
              <a:rPr lang="en-US" sz="1100" dirty="0">
                <a:effectLst/>
                <a:latin typeface="Calibri" panose="020F0502020204030204" pitchFamily="34" charset="0"/>
                <a:ea typeface="Calibri" panose="020F0502020204030204" pitchFamily="34" charset="0"/>
                <a:cs typeface="Calibri" panose="020F0502020204030204" pitchFamily="34" charset="0"/>
              </a:rPr>
              <a:t>Suspend the righto use Common Area facilities, Association sponsored events and/or recreation events (other than as required to provide vehicular and pedestrian access and utilities to the Unit which they own or occupy). </a:t>
            </a:r>
          </a:p>
          <a:p>
            <a:pPr marL="800100" lvl="1" indent="-342900">
              <a:buFont typeface="+mj-lt"/>
              <a:buAutoNum type="romanLcPeriod"/>
            </a:pPr>
            <a:r>
              <a:rPr lang="en-US" sz="1100" dirty="0">
                <a:effectLst/>
                <a:latin typeface="Calibri" panose="020F0502020204030204" pitchFamily="34" charset="0"/>
                <a:ea typeface="Calibri" panose="020F0502020204030204" pitchFamily="34" charset="0"/>
                <a:cs typeface="Calibri" panose="020F0502020204030204" pitchFamily="34" charset="0"/>
              </a:rPr>
              <a:t>Suspend services the Association provides to the Unit if the Owner is more than 980 days delinquent in paying any assessment or other charge owed the Association</a:t>
            </a:r>
          </a:p>
          <a:p>
            <a:pPr marL="800100" lvl="1" indent="-342900">
              <a:buFont typeface="+mj-lt"/>
              <a:buAutoNum type="romanLcPeriod"/>
            </a:pPr>
            <a:r>
              <a:rPr lang="en-US" sz="1100" dirty="0">
                <a:effectLst/>
                <a:latin typeface="Calibri" panose="020F0502020204030204" pitchFamily="34" charset="0"/>
                <a:ea typeface="Calibri" panose="020F0502020204030204" pitchFamily="34" charset="0"/>
                <a:cs typeface="Calibri" panose="020F0502020204030204" pitchFamily="34" charset="0"/>
              </a:rPr>
              <a:t>Exercise self-help</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c.  The alleged violator shall have 14 days to present a written request for a hearing before the Covenants Committee</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d. A statement that the proposed sanctions) may be imposed as contained in the notice unless a hearing is requested within 14 days of the notice</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Response</a:t>
            </a:r>
            <a:r>
              <a:rPr lang="en-US" sz="1100" dirty="0">
                <a:effectLst/>
                <a:latin typeface="Calibri" panose="020F0502020204030204" pitchFamily="34" charset="0"/>
                <a:ea typeface="Calibri" panose="020F0502020204030204" pitchFamily="34" charset="0"/>
                <a:cs typeface="Calibri" panose="020F0502020204030204" pitchFamily="34" charset="0"/>
              </a:rPr>
              <a:t>: The owner/tenant shall respond to the notice inwriting with in such 14-day period. Regardless of whether challenging the imposition of the proposed sanction(s).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If the violator is cured and Board is notified….</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Place in Covenant Committee minutes</a:t>
            </a:r>
          </a:p>
          <a:p>
            <a:pPr lvl="1"/>
            <a:endParaRPr lang="en-US" sz="1100" dirty="0">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19, 2025: HOA Manager to HOA Resident</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Wednesday, March 19, 2025 9:40 AM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MASKED-Resident-Address-</a:t>
            </a:r>
            <a:r>
              <a:rPr lang="en-US" sz="1100" dirty="0">
                <a:effectLst/>
                <a:latin typeface="Calibri" panose="020F0502020204030204" pitchFamily="34" charset="0"/>
                <a:ea typeface="Calibri" panose="020F0502020204030204" pitchFamily="34" charset="0"/>
                <a:cs typeface="Calibri" panose="020F0502020204030204" pitchFamily="34" charset="0"/>
              </a:rPr>
              <a:t> Dispute questions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Good morning, Mr.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acknowledge receipt of your email and will review its contents.</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hope you have a nice day.</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Respectfully,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MASKED-HOA-Manager</a:t>
            </a: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CMCA AMS PCAM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83964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EF3E4-EC49-C609-2BCC-69BAB28694B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31A4F0A-1F38-AD5B-82E0-D6FA047D7C90}"/>
              </a:ext>
            </a:extLst>
          </p:cNvPr>
          <p:cNvSpPr txBox="1"/>
          <p:nvPr/>
        </p:nvSpPr>
        <p:spPr>
          <a:xfrm>
            <a:off x="145847" y="58846"/>
            <a:ext cx="11674986" cy="6186309"/>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21, 2025: HOA Resident to HOA Manager, HOA-Management-Company-Employee and HOA-Management-VP</a:t>
            </a: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Friday, March 21, 2025 6:13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 ;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Cc:</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MASKED-HOA-Management-VP</a:t>
            </a:r>
            <a:r>
              <a:rPr lang="en-US" sz="1100" dirty="0">
                <a:effectLst/>
                <a:latin typeface="Calibri" panose="020F0502020204030204" pitchFamily="34" charset="0"/>
                <a:ea typeface="Calibri" panose="020F0502020204030204" pitchFamily="34" charset="0"/>
                <a:cs typeface="Calibri" panose="020F0502020204030204" pitchFamily="34" charset="0"/>
              </a:rPr>
              <a:t>@ccmcnet.com</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MASKED-Resident-Address- </a:t>
            </a:r>
            <a:r>
              <a:rPr lang="en-US" sz="1100" dirty="0">
                <a:effectLst/>
                <a:latin typeface="Calibri" panose="020F0502020204030204" pitchFamily="34" charset="0"/>
                <a:ea typeface="Calibri" panose="020F0502020204030204" pitchFamily="34" charset="0"/>
                <a:cs typeface="Calibri" panose="020F0502020204030204" pitchFamily="34" charset="0"/>
              </a:rPr>
              <a:t>- Dispute questions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If possible – three priorities please</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800100" lvl="1" indent="-342900">
              <a:buFont typeface="+mj-lt"/>
              <a:buAutoNum type="arabicPeriod"/>
            </a:pPr>
            <a:r>
              <a:rPr lang="en-US" sz="1100" dirty="0">
                <a:effectLst/>
                <a:latin typeface="Calibri" panose="020F0502020204030204" pitchFamily="34" charset="0"/>
                <a:ea typeface="Calibri" panose="020F0502020204030204" pitchFamily="34" charset="0"/>
                <a:cs typeface="Calibri" panose="020F0502020204030204" pitchFamily="34" charset="0"/>
              </a:rPr>
              <a:t>Set expectation on when/how/who can provide us answers – timeline, authority to answer the question, and the answer</a:t>
            </a:r>
          </a:p>
          <a:p>
            <a:pPr marL="800100" lvl="1" indent="-342900">
              <a:buFont typeface="+mj-lt"/>
              <a:buAutoNum type="arabicPeriod"/>
            </a:pPr>
            <a:r>
              <a:rPr lang="en-US" sz="1100" dirty="0">
                <a:effectLst/>
                <a:latin typeface="Calibri" panose="020F0502020204030204" pitchFamily="34" charset="0"/>
                <a:ea typeface="Calibri" panose="020F0502020204030204" pitchFamily="34" charset="0"/>
                <a:cs typeface="Calibri" panose="020F0502020204030204" pitchFamily="34" charset="0"/>
              </a:rPr>
              <a:t>If that cannot be accomplished – identify if the guidelines within the dispute process are accomplished (30 days satisfied)</a:t>
            </a:r>
          </a:p>
          <a:p>
            <a:pPr marL="800100" lvl="1" indent="-342900">
              <a:buFont typeface="+mj-lt"/>
              <a:buAutoNum type="arabicPeriod"/>
            </a:pPr>
            <a:r>
              <a:rPr lang="en-US" sz="1100" dirty="0">
                <a:effectLst/>
                <a:latin typeface="Calibri" panose="020F0502020204030204" pitchFamily="34" charset="0"/>
                <a:ea typeface="Calibri" panose="020F0502020204030204" pitchFamily="34" charset="0"/>
                <a:cs typeface="Calibri" panose="020F0502020204030204" pitchFamily="34" charset="0"/>
              </a:rPr>
              <a:t>Regarding the fees I am disputing because I deem them unnecessary if I were given time to respond and seems to be a “special condition” any guidance stating regardless of my dispute I have to pay those – as aligned with agreements and governance</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If I cannot get answers after two months, those in charge (Board) may be unwilling to respond. If that is the case, understanding these three answers is important because the governing documents seems to penalize based on timelines and I am attempting to be responsive to these timelines – that I don’t really have clarity on.  Without answers, the only path provided to me is through legal means (court action) which I am attempting to not have as the path to provide answers.</a:t>
            </a:r>
          </a:p>
          <a:p>
            <a:pPr lvl="1"/>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dirty="0">
                <a:effectLst/>
                <a:latin typeface="Calibri" panose="020F0502020204030204" pitchFamily="34" charset="0"/>
                <a:ea typeface="Calibri" panose="020F0502020204030204" pitchFamily="34" charset="0"/>
                <a:cs typeface="Calibri" panose="020F0502020204030204" pitchFamily="34" charset="0"/>
              </a:rPr>
              <a:t>Thanks</a:t>
            </a:r>
          </a:p>
          <a:p>
            <a:pPr lvl="1"/>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p>
          <a:p>
            <a:endPar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24, 2025: HOA Resident to HOA-Management-Company-Employee</a:t>
            </a:r>
          </a:p>
          <a:p>
            <a:pPr marL="171450" indent="-171450">
              <a:buFontTx/>
              <a:buChar char="-"/>
            </a:pPr>
            <a:endPar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Monday, March 24, 2025 11:46 AM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R</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MASKED-Community-Name-</a:t>
            </a:r>
            <a:r>
              <a:rPr lang="en-US" sz="1100" dirty="0">
                <a:effectLst/>
                <a:latin typeface="Calibri" panose="020F0502020204030204" pitchFamily="34" charset="0"/>
                <a:ea typeface="Calibri" panose="020F0502020204030204" pitchFamily="34" charset="0"/>
                <a:cs typeface="Calibri" panose="020F0502020204030204" pitchFamily="34" charset="0"/>
              </a:rPr>
              <a:t> DRC Application- Shed and Patio Project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Good morning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MASKED-HOA-Management-Employee</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 am attaching the permit/exemption from Nassau County to be sent to the DRC.</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Thank you,</a:t>
            </a:r>
          </a:p>
          <a:p>
            <a:pPr lvl="1"/>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 </a:t>
            </a: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58399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87B-F28F-F6B2-9FEB-7739B8AC864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6A26C95-5A8C-85EC-48FD-A27D77ED652C}"/>
              </a:ext>
            </a:extLst>
          </p:cNvPr>
          <p:cNvSpPr txBox="1"/>
          <p:nvPr/>
        </p:nvSpPr>
        <p:spPr>
          <a:xfrm>
            <a:off x="145847" y="58846"/>
            <a:ext cx="11674986" cy="6742872"/>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25, 2025: HOA-Management-VP</a:t>
            </a:r>
            <a:r>
              <a:rPr lang="en-US" sz="1100" b="1" dirty="0">
                <a:latin typeface="Calibri" panose="020F0502020204030204" pitchFamily="34" charset="0"/>
                <a:ea typeface="Calibri" panose="020F0502020204030204" pitchFamily="34" charset="0"/>
                <a:cs typeface="Calibri" panose="020F0502020204030204" pitchFamily="34" charset="0"/>
              </a:rPr>
              <a:t> to HOA Resident</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MASKED-HOA-Management-VP</a:t>
            </a:r>
            <a:r>
              <a:rPr lang="en-US" sz="1100" dirty="0">
                <a:effectLst/>
                <a:latin typeface="Calibri" panose="020F0502020204030204" pitchFamily="34" charset="0"/>
                <a:ea typeface="Calibri" panose="020F0502020204030204" pitchFamily="34" charset="0"/>
                <a:cs typeface="Calibri" panose="020F0502020204030204" pitchFamily="34" charset="0"/>
              </a:rPr>
              <a:t>@ccmcnet.com</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Tuesday, March 25, 2025 11:09 AM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 ;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MASKED-Resident-Address- </a:t>
            </a:r>
            <a:r>
              <a:rPr lang="en-US" sz="1100" dirty="0">
                <a:effectLst/>
                <a:latin typeface="Calibri" panose="020F0502020204030204" pitchFamily="34" charset="0"/>
                <a:ea typeface="Calibri" panose="020F0502020204030204" pitchFamily="34" charset="0"/>
                <a:cs typeface="Calibri" panose="020F0502020204030204" pitchFamily="34" charset="0"/>
              </a:rPr>
              <a:t>- Dispute questions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Good Morning,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Please note that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MASKED-HOA-Manager</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 out of the office at this time.</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Thanks again for meeting with me and summarizing your questions when we spoke.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Regarding your previous questions during our call, the attorney has not been engaged on this matter on an hourly basis so they will not respond to residents directly on a matter unless instructed to do so. I was able to confirm with them that the fee mentioned in the letter is something the association will take care of and is not something you will need to pay. It is common practice that when someone installs a structure without approval, an attorney sends a cease-and-desist letter to avoid additional costs for the association and the resident. I hope this answers your questions regarding the demand letter you received and the fee that you do not need to pay.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Since we last spoke, I heard you have submitted a new application. This will be sent to the Design Board to review the new request.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Thank you for your cooperation and I look forward to meeting you on Thursday!</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Kind Regards, </a:t>
            </a:r>
          </a:p>
          <a:p>
            <a:pPr lvl="1"/>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MASKED-HOA-Management-VP</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25, 2025: HOA-Management-VP</a:t>
            </a:r>
            <a:r>
              <a:rPr lang="en-US" sz="1100" b="1" dirty="0">
                <a:latin typeface="Calibri" panose="020F0502020204030204" pitchFamily="34" charset="0"/>
                <a:ea typeface="Calibri" panose="020F0502020204030204" pitchFamily="34" charset="0"/>
                <a:cs typeface="Calibri" panose="020F0502020204030204" pitchFamily="34" charset="0"/>
              </a:rPr>
              <a:t> to HOA Resident</a:t>
            </a:r>
          </a:p>
          <a:p>
            <a:pPr lvl="1"/>
            <a:endParaRPr lang="en-US" sz="1100" dirty="0">
              <a:latin typeface="Calibri" panose="020F0502020204030204" pitchFamily="34" charset="0"/>
              <a:ea typeface="Calibri" panose="020F0502020204030204" pitchFamily="34" charset="0"/>
              <a:cs typeface="Calibri" panose="020F0502020204030204" pitchFamily="34" charset="0"/>
            </a:endParaRP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Tuesday, March 25, 2025 9:49 AM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MASKED-Community-Name-</a:t>
            </a:r>
            <a:r>
              <a:rPr lang="en-US" sz="1100" dirty="0">
                <a:effectLst/>
                <a:latin typeface="Calibri" panose="020F0502020204030204" pitchFamily="34" charset="0"/>
                <a:ea typeface="Calibri" panose="020F0502020204030204" pitchFamily="34" charset="0"/>
                <a:cs typeface="Calibri" panose="020F0502020204030204" pitchFamily="34" charset="0"/>
              </a:rPr>
              <a:t> DRC Application- Shed and Patio Project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Good Morning,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Thank you so much for sending this over. It's been forwarded along with your updated application to the designee of the Founder.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Have a great day,</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lnSpc>
                <a:spcPts val="1700"/>
              </a:lnSpc>
            </a:pP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MASKED-HOA-Management-Employee</a:t>
            </a: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LCAM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94234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03A8E-2D33-5C48-B68D-1131051C780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0F43C6B-291A-517B-F296-BBA5AF9245AE}"/>
              </a:ext>
            </a:extLst>
          </p:cNvPr>
          <p:cNvSpPr txBox="1"/>
          <p:nvPr/>
        </p:nvSpPr>
        <p:spPr>
          <a:xfrm>
            <a:off x="81116" y="58846"/>
            <a:ext cx="12110883" cy="6740307"/>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endPar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25, 2025: HOA Resident to HOA-Multiple-</a:t>
            </a:r>
            <a:r>
              <a:rPr lang="en-US" sz="1100" b="1" dirty="0" err="1">
                <a:effectLst/>
                <a:latin typeface="Calibri" panose="020F0502020204030204" pitchFamily="34" charset="0"/>
                <a:ea typeface="Calibri" panose="020F0502020204030204" pitchFamily="34" charset="0"/>
                <a:cs typeface="Calibri" panose="020F0502020204030204" pitchFamily="34" charset="0"/>
              </a:rPr>
              <a:t>Manager,VP</a:t>
            </a:r>
            <a:r>
              <a:rPr lang="en-US" sz="1100" b="1" dirty="0">
                <a:effectLst/>
                <a:latin typeface="Calibri" panose="020F0502020204030204" pitchFamily="34" charset="0"/>
                <a:ea typeface="Calibri" panose="020F0502020204030204" pitchFamily="34" charset="0"/>
                <a:cs typeface="Calibri" panose="020F0502020204030204" pitchFamily="34" charset="0"/>
              </a:rPr>
              <a:t>, Employee</a:t>
            </a:r>
          </a:p>
          <a:p>
            <a:pPr lvl="1"/>
            <a:r>
              <a:rPr lang="en-US" sz="1050" b="1" dirty="0">
                <a:effectLst/>
                <a:latin typeface="Calibri" panose="020F0502020204030204" pitchFamily="34" charset="0"/>
                <a:ea typeface="Calibri" panose="020F0502020204030204" pitchFamily="34" charset="0"/>
                <a:cs typeface="Calibri" panose="020F0502020204030204" pitchFamily="34" charset="0"/>
              </a:rPr>
              <a:t>From:</a:t>
            </a:r>
            <a:r>
              <a:rPr lang="en-US" sz="1050" dirty="0">
                <a:effectLst/>
                <a:latin typeface="Calibri" panose="020F0502020204030204" pitchFamily="34" charset="0"/>
                <a:ea typeface="Calibri" panose="020F0502020204030204" pitchFamily="34" charset="0"/>
                <a:cs typeface="Calibri" panose="020F0502020204030204" pitchFamily="34" charset="0"/>
              </a:rPr>
              <a:t> </a:t>
            </a:r>
            <a:r>
              <a:rPr lang="en-US" sz="105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050" dirty="0">
                <a:effectLst/>
                <a:latin typeface="Calibri" panose="020F0502020204030204" pitchFamily="34" charset="0"/>
                <a:ea typeface="Calibri" panose="020F0502020204030204" pitchFamily="34" charset="0"/>
                <a:cs typeface="Calibri" panose="020F0502020204030204" pitchFamily="34" charset="0"/>
              </a:rPr>
              <a:t>@outlook.com</a:t>
            </a:r>
            <a:br>
              <a:rPr lang="en-US" sz="1050" dirty="0">
                <a:effectLst/>
                <a:latin typeface="Calibri" panose="020F0502020204030204" pitchFamily="34" charset="0"/>
                <a:ea typeface="Calibri" panose="020F0502020204030204" pitchFamily="34" charset="0"/>
                <a:cs typeface="Calibri" panose="020F0502020204030204" pitchFamily="34" charset="0"/>
              </a:rPr>
            </a:br>
            <a:r>
              <a:rPr lang="en-US" sz="1050" b="1" dirty="0">
                <a:effectLst/>
                <a:latin typeface="Calibri" panose="020F0502020204030204" pitchFamily="34" charset="0"/>
                <a:ea typeface="Calibri" panose="020F0502020204030204" pitchFamily="34" charset="0"/>
                <a:cs typeface="Calibri" panose="020F0502020204030204" pitchFamily="34" charset="0"/>
              </a:rPr>
              <a:t>Sent:</a:t>
            </a:r>
            <a:r>
              <a:rPr lang="en-US" sz="1050" dirty="0">
                <a:effectLst/>
                <a:latin typeface="Calibri" panose="020F0502020204030204" pitchFamily="34" charset="0"/>
                <a:ea typeface="Calibri" panose="020F0502020204030204" pitchFamily="34" charset="0"/>
                <a:cs typeface="Calibri" panose="020F0502020204030204" pitchFamily="34" charset="0"/>
              </a:rPr>
              <a:t> Tuesday, March 25, 2025 8:37 PM</a:t>
            </a:r>
            <a:br>
              <a:rPr lang="en-US" sz="1050" dirty="0">
                <a:effectLst/>
                <a:latin typeface="Calibri" panose="020F0502020204030204" pitchFamily="34" charset="0"/>
                <a:ea typeface="Calibri" panose="020F0502020204030204" pitchFamily="34" charset="0"/>
                <a:cs typeface="Calibri" panose="020F0502020204030204" pitchFamily="34" charset="0"/>
              </a:rPr>
            </a:br>
            <a:r>
              <a:rPr lang="en-US" sz="1050" b="1" dirty="0">
                <a:effectLst/>
                <a:latin typeface="Calibri" panose="020F0502020204030204" pitchFamily="34" charset="0"/>
                <a:ea typeface="Calibri" panose="020F0502020204030204" pitchFamily="34" charset="0"/>
                <a:cs typeface="Calibri" panose="020F0502020204030204" pitchFamily="34" charset="0"/>
              </a:rPr>
              <a:t>To:</a:t>
            </a:r>
            <a:r>
              <a:rPr lang="en-US" sz="1050" dirty="0">
                <a:effectLst/>
                <a:latin typeface="Calibri" panose="020F0502020204030204" pitchFamily="34" charset="0"/>
                <a:ea typeface="Calibri" panose="020F0502020204030204" pitchFamily="34" charset="0"/>
                <a:cs typeface="Calibri" panose="020F0502020204030204" pitchFamily="34" charset="0"/>
              </a:rPr>
              <a:t> </a:t>
            </a:r>
            <a:r>
              <a:rPr lang="en-US" sz="105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MASKED-HOA-Management-VP</a:t>
            </a:r>
            <a:r>
              <a:rPr lang="en-US" sz="1050" dirty="0">
                <a:effectLst/>
                <a:latin typeface="Calibri" panose="020F0502020204030204" pitchFamily="34" charset="0"/>
                <a:ea typeface="Calibri" panose="020F0502020204030204" pitchFamily="34" charset="0"/>
                <a:cs typeface="Calibri" panose="020F0502020204030204" pitchFamily="34" charset="0"/>
              </a:rPr>
              <a:t>@ccmcnet.com; </a:t>
            </a:r>
            <a:r>
              <a:rPr lang="en-US" sz="105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MASKED-HOA-Manager </a:t>
            </a:r>
            <a:r>
              <a:rPr lang="en-US" sz="1050" dirty="0">
                <a:effectLst/>
                <a:latin typeface="Calibri" panose="020F0502020204030204" pitchFamily="34" charset="0"/>
                <a:ea typeface="Calibri" panose="020F0502020204030204" pitchFamily="34" charset="0"/>
                <a:cs typeface="Calibri" panose="020F0502020204030204" pitchFamily="34" charset="0"/>
              </a:rPr>
              <a:t>@ccmcnet.com ; </a:t>
            </a:r>
            <a:r>
              <a:rPr lang="en-US" sz="105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MASKED-HOA-Management-Employee</a:t>
            </a:r>
            <a:r>
              <a:rPr lang="en-US" sz="1050" dirty="0">
                <a:effectLst/>
                <a:latin typeface="Calibri" panose="020F0502020204030204" pitchFamily="34" charset="0"/>
                <a:ea typeface="Calibri" panose="020F0502020204030204" pitchFamily="34" charset="0"/>
                <a:cs typeface="Calibri" panose="020F0502020204030204" pitchFamily="34" charset="0"/>
              </a:rPr>
              <a:t>@ccmcnet.com</a:t>
            </a:r>
          </a:p>
          <a:p>
            <a:pPr lvl="1"/>
            <a:r>
              <a:rPr lang="en-US" sz="1050" b="1" dirty="0">
                <a:effectLst/>
                <a:latin typeface="Calibri" panose="020F0502020204030204" pitchFamily="34" charset="0"/>
                <a:ea typeface="Calibri" panose="020F0502020204030204" pitchFamily="34" charset="0"/>
                <a:cs typeface="Calibri" panose="020F0502020204030204" pitchFamily="34" charset="0"/>
              </a:rPr>
              <a:t>Subject:</a:t>
            </a:r>
            <a:r>
              <a:rPr lang="en-US" sz="1050" dirty="0">
                <a:effectLst/>
                <a:latin typeface="Calibri" panose="020F0502020204030204" pitchFamily="34" charset="0"/>
                <a:ea typeface="Calibri" panose="020F0502020204030204" pitchFamily="34" charset="0"/>
                <a:cs typeface="Calibri" panose="020F0502020204030204" pitchFamily="34" charset="0"/>
              </a:rPr>
              <a:t> RE: </a:t>
            </a:r>
            <a:r>
              <a:rPr lang="en-US" sz="105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MASKED-Resident-Address- </a:t>
            </a:r>
            <a:r>
              <a:rPr lang="en-US" sz="1050" dirty="0">
                <a:effectLst/>
                <a:latin typeface="Calibri" panose="020F0502020204030204" pitchFamily="34" charset="0"/>
                <a:ea typeface="Calibri" panose="020F0502020204030204" pitchFamily="34" charset="0"/>
                <a:cs typeface="Calibri" panose="020F0502020204030204" pitchFamily="34" charset="0"/>
              </a:rPr>
              <a:t>- Dispute questions</a:t>
            </a:r>
          </a:p>
          <a:p>
            <a:pPr lvl="1"/>
            <a:r>
              <a:rPr lang="en-US" sz="105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050" dirty="0">
                <a:effectLst/>
                <a:latin typeface="Calibri" panose="020F0502020204030204" pitchFamily="34" charset="0"/>
                <a:ea typeface="Calibri" panose="020F0502020204030204" pitchFamily="34" charset="0"/>
                <a:cs typeface="Calibri" panose="020F0502020204030204" pitchFamily="34" charset="0"/>
              </a:rPr>
              <a:t>Thanks </a:t>
            </a:r>
            <a:r>
              <a:rPr lang="en-US" sz="105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MASKED-HOA-Management-VP</a:t>
            </a:r>
            <a:endParaRPr lang="en-US" sz="105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050" dirty="0">
                <a:effectLst/>
                <a:latin typeface="Calibri" panose="020F0502020204030204" pitchFamily="34" charset="0"/>
                <a:ea typeface="Calibri" panose="020F0502020204030204" pitchFamily="34" charset="0"/>
                <a:cs typeface="Calibri" panose="020F0502020204030204" pitchFamily="34" charset="0"/>
              </a:rPr>
              <a:t>Appreciate the update.</a:t>
            </a:r>
          </a:p>
          <a:p>
            <a:pPr lvl="1"/>
            <a:r>
              <a:rPr lang="en-US" sz="105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050" dirty="0">
                <a:effectLst/>
                <a:latin typeface="Calibri" panose="020F0502020204030204" pitchFamily="34" charset="0"/>
                <a:ea typeface="Calibri" panose="020F0502020204030204" pitchFamily="34" charset="0"/>
                <a:cs typeface="Calibri" panose="020F0502020204030204" pitchFamily="34" charset="0"/>
              </a:rPr>
              <a:t>Application is submitted, correct.  Not sure we understand the process because last attempt had a deny letter and maybe we started any dates for DRC all over again.</a:t>
            </a:r>
          </a:p>
          <a:p>
            <a:pPr lvl="1"/>
            <a:r>
              <a:rPr lang="en-US" sz="105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050" dirty="0">
                <a:effectLst/>
                <a:latin typeface="Calibri" panose="020F0502020204030204" pitchFamily="34" charset="0"/>
                <a:ea typeface="Calibri" panose="020F0502020204030204" pitchFamily="34" charset="0"/>
                <a:cs typeface="Calibri" panose="020F0502020204030204" pitchFamily="34" charset="0"/>
              </a:rPr>
              <a:t>Regarding some of my concerns, not understanding the enforcement process for timelines, notification and process where the demand letter (at attorney level) was sent between the dates of HOA letter from February 13, 2025 (mailed, not emailed, never realized HOA concerns and could not obtain this physical letter until Feb 18</a:t>
            </a:r>
            <a:r>
              <a:rPr lang="en-US" sz="1050" baseline="30000" dirty="0">
                <a:effectLst/>
                <a:latin typeface="Calibri" panose="020F0502020204030204" pitchFamily="34" charset="0"/>
                <a:ea typeface="Calibri" panose="020F0502020204030204" pitchFamily="34" charset="0"/>
                <a:cs typeface="Calibri" panose="020F0502020204030204" pitchFamily="34" charset="0"/>
              </a:rPr>
              <a:t>th</a:t>
            </a:r>
            <a:r>
              <a:rPr lang="en-US" sz="1050" dirty="0">
                <a:effectLst/>
                <a:latin typeface="Calibri" panose="020F0502020204030204" pitchFamily="34" charset="0"/>
                <a:ea typeface="Calibri" panose="020F0502020204030204" pitchFamily="34" charset="0"/>
                <a:cs typeface="Calibri" panose="020F0502020204030204" pitchFamily="34" charset="0"/>
              </a:rPr>
              <a:t> based on US Mail and holiday). This letter required response in 15 days to which we then had an attorney letter sent dated February 20, 2025 and received by email February 21, 2025.</a:t>
            </a:r>
          </a:p>
          <a:p>
            <a:pPr marL="800100" lvl="1" indent="-342900">
              <a:buFont typeface="Aptos" panose="020B0004020202020204" pitchFamily="34" charset="0"/>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Confusion: why allot time of 15 days and then send this next level action under that time period</a:t>
            </a:r>
          </a:p>
          <a:p>
            <a:pPr marL="800100" lvl="1" indent="-342900">
              <a:buFont typeface="Aptos" panose="020B0004020202020204" pitchFamily="34" charset="0"/>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Confusion: why not email or coordinate this when email is on file (as per one of the governing documents)</a:t>
            </a:r>
          </a:p>
          <a:p>
            <a:pPr marL="800100" lvl="1" indent="-342900">
              <a:buFont typeface="Aptos" panose="020B0004020202020204" pitchFamily="34" charset="0"/>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Confusion: What is the actual process – there is a suggested procedure that states in first paragraph that it does not have to be followed</a:t>
            </a:r>
          </a:p>
          <a:p>
            <a:pPr marL="800100" lvl="1" indent="-342900">
              <a:buFont typeface="Aptos" panose="020B0004020202020204" pitchFamily="34" charset="0"/>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Leads to: what was the special condition that bypassed this suggested process</a:t>
            </a:r>
          </a:p>
          <a:p>
            <a:pPr lvl="1"/>
            <a:r>
              <a:rPr lang="en-US" sz="105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050" dirty="0">
                <a:effectLst/>
                <a:latin typeface="Calibri" panose="020F0502020204030204" pitchFamily="34" charset="0"/>
                <a:ea typeface="Calibri" panose="020F0502020204030204" pitchFamily="34" charset="0"/>
                <a:cs typeface="Calibri" panose="020F0502020204030204" pitchFamily="34" charset="0"/>
              </a:rPr>
              <a:t>I spoke with </a:t>
            </a:r>
            <a:r>
              <a:rPr lang="en-US" sz="105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MASKED-Neighbor-Name</a:t>
            </a:r>
            <a:r>
              <a:rPr lang="en-US" sz="1050" dirty="0">
                <a:effectLst/>
                <a:latin typeface="Calibri" panose="020F0502020204030204" pitchFamily="34" charset="0"/>
                <a:ea typeface="Calibri" panose="020F0502020204030204" pitchFamily="34" charset="0"/>
                <a:cs typeface="Calibri" panose="020F0502020204030204" pitchFamily="34" charset="0"/>
              </a:rPr>
              <a:t> (also running for the board) and he is on the Covenant Committee – he confirmed there isn’t any action with that committee. So concerns my neighbor (</a:t>
            </a:r>
            <a:r>
              <a:rPr lang="en-US" sz="105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a:t>
            </a:r>
            <a:r>
              <a:rPr lang="en-US" sz="105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NeighborNextdoor</a:t>
            </a:r>
            <a:r>
              <a:rPr lang="en-US" sz="105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-Name</a:t>
            </a:r>
            <a:r>
              <a:rPr lang="en-US" sz="1050" dirty="0">
                <a:effectLst/>
                <a:latin typeface="Calibri" panose="020F0502020204030204" pitchFamily="34" charset="0"/>
                <a:ea typeface="Calibri" panose="020F0502020204030204" pitchFamily="34" charset="0"/>
                <a:cs typeface="Calibri" panose="020F0502020204030204" pitchFamily="34" charset="0"/>
              </a:rPr>
              <a:t>) escalated the process is unwarranted.  However, if that process has steps that Covenant committee is intended to be used and they were not</a:t>
            </a:r>
          </a:p>
          <a:p>
            <a:pPr marL="800100" lvl="1" indent="-342900">
              <a:buFont typeface="Aptos" panose="020B0004020202020204" pitchFamily="34" charset="0"/>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Confusion: who made decisions to escalate beneath the allotted time in the HOA letter</a:t>
            </a:r>
          </a:p>
          <a:p>
            <a:pPr marL="800100" lvl="1" indent="-342900">
              <a:buFont typeface="Aptos" panose="020B0004020202020204" pitchFamily="34" charset="0"/>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Confusion: What is the expectation to the community when we (in my use case) had no awareness of the concern (specifics to STOP) then escalated to attorney level action – that will get anyone’s attention</a:t>
            </a:r>
          </a:p>
          <a:p>
            <a:pPr lvl="1"/>
            <a:r>
              <a:rPr lang="en-US" sz="105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05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MASKED-Neighbor-Name</a:t>
            </a:r>
            <a:r>
              <a:rPr lang="en-US" sz="1050" dirty="0">
                <a:effectLst/>
                <a:latin typeface="Calibri" panose="020F0502020204030204" pitchFamily="34" charset="0"/>
                <a:ea typeface="Calibri" panose="020F0502020204030204" pitchFamily="34" charset="0"/>
                <a:cs typeface="Calibri" panose="020F0502020204030204" pitchFamily="34" charset="0"/>
              </a:rPr>
              <a:t> and I agree, there are some concerns where our backgrounds/skillsets can maybe add  assistance where useful suggestions on the communication, processes, etc. if desired.  It seems my specific use case is an example of some struggles to build procedures and follow them and I am hopeful we can find a way to assist in this concern to make it better for the community.  Not sure who is elected director but we both see that new Director as an individual who can assist with helping in communications with the community where needed.</a:t>
            </a:r>
          </a:p>
          <a:p>
            <a:pPr lvl="1"/>
            <a:r>
              <a:rPr lang="en-US" sz="105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050" dirty="0">
                <a:effectLst/>
                <a:latin typeface="Calibri" panose="020F0502020204030204" pitchFamily="34" charset="0"/>
                <a:ea typeface="Calibri" panose="020F0502020204030204" pitchFamily="34" charset="0"/>
                <a:cs typeface="Calibri" panose="020F0502020204030204" pitchFamily="34" charset="0"/>
              </a:rPr>
              <a:t>My greatest concern above the enforcement action is that I attempted to use the front door (HOA Management) and have been met with lots of silence.  When there are alerting conditions like Attorney’s involved and base questions (what is the process) are not answered.  Not even a timely answer, just no answer.  That creates/created anxiety and sets conditions that I have to conduct my own investigation to try to understand why and how this enforcement action took place and by what governance.  Hard to be less anxious when you are uncertain where things escalated so quickly and have no answers for months on end.  I feel my situation did not have to get to this level with some structure on communications and providing expectations.  Everything I have read in the current governing documents leads to more questions and maybe the new HOA Director can help adjust that (the governing documents) with the current Developers involved in the HOA and the Board.  Not sure.</a:t>
            </a:r>
          </a:p>
          <a:p>
            <a:pPr lvl="1"/>
            <a:r>
              <a:rPr lang="en-US" sz="105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050" dirty="0">
                <a:effectLst/>
                <a:latin typeface="Calibri" panose="020F0502020204030204" pitchFamily="34" charset="0"/>
                <a:ea typeface="Calibri" panose="020F0502020204030204" pitchFamily="34" charset="0"/>
                <a:cs typeface="Calibri" panose="020F0502020204030204" pitchFamily="34" charset="0"/>
              </a:rPr>
              <a:t>If the actual authority to answer those questions I have been asking were some other entity, I don’t know that.  I only have the HOA management to call and I have been met with silence.  I am hopeful your leadership can help correct some of these conditions and Nassim and I both agree that we need to help where we can.</a:t>
            </a:r>
          </a:p>
          <a:p>
            <a:pPr lvl="1"/>
            <a:br>
              <a:rPr lang="en-US" sz="1050" dirty="0">
                <a:effectLst/>
                <a:latin typeface="Calibri" panose="020F0502020204030204" pitchFamily="34" charset="0"/>
                <a:ea typeface="Calibri" panose="020F0502020204030204" pitchFamily="34" charset="0"/>
                <a:cs typeface="Calibri" panose="020F0502020204030204" pitchFamily="34" charset="0"/>
              </a:rPr>
            </a:br>
            <a:r>
              <a:rPr lang="en-US" sz="1050" dirty="0">
                <a:effectLst/>
                <a:latin typeface="Calibri" panose="020F0502020204030204" pitchFamily="34" charset="0"/>
                <a:ea typeface="Calibri" panose="020F0502020204030204" pitchFamily="34" charset="0"/>
                <a:cs typeface="Calibri" panose="020F0502020204030204" pitchFamily="34" charset="0"/>
              </a:rPr>
              <a:t>Thanks</a:t>
            </a:r>
          </a:p>
          <a:p>
            <a:pPr lvl="1"/>
            <a:r>
              <a:rPr lang="en-US" sz="105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84293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A6520-6C92-B51B-72B7-22815D2D4E5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212C4E3-18B7-E501-5794-5A1791E2AFBE}"/>
              </a:ext>
            </a:extLst>
          </p:cNvPr>
          <p:cNvSpPr txBox="1"/>
          <p:nvPr/>
        </p:nvSpPr>
        <p:spPr>
          <a:xfrm>
            <a:off x="81116" y="58846"/>
            <a:ext cx="12110883" cy="4154984"/>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endPar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March 31, 2025: HOA Resident to HOA-Multiple-</a:t>
            </a:r>
            <a:r>
              <a:rPr lang="en-US" sz="1100" b="1" dirty="0" err="1">
                <a:effectLst/>
                <a:latin typeface="Calibri" panose="020F0502020204030204" pitchFamily="34" charset="0"/>
                <a:ea typeface="Calibri" panose="020F0502020204030204" pitchFamily="34" charset="0"/>
                <a:cs typeface="Calibri" panose="020F0502020204030204" pitchFamily="34" charset="0"/>
              </a:rPr>
              <a:t>Manager,VP</a:t>
            </a:r>
            <a:r>
              <a:rPr lang="en-US" sz="1100" b="1" dirty="0">
                <a:effectLst/>
                <a:latin typeface="Calibri" panose="020F0502020204030204" pitchFamily="34" charset="0"/>
                <a:ea typeface="Calibri" panose="020F0502020204030204" pitchFamily="34" charset="0"/>
                <a:cs typeface="Calibri" panose="020F0502020204030204" pitchFamily="34" charset="0"/>
              </a:rPr>
              <a:t>, Employee</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MASKED-HOA-Management-VP </a:t>
            </a:r>
            <a:r>
              <a:rPr lang="en-US" sz="1100" dirty="0">
                <a:effectLst/>
                <a:latin typeface="Calibri" panose="020F0502020204030204" pitchFamily="34" charset="0"/>
                <a:ea typeface="Calibri" panose="020F0502020204030204" pitchFamily="34" charset="0"/>
                <a:cs typeface="Calibri" panose="020F0502020204030204" pitchFamily="34" charset="0"/>
              </a:rPr>
              <a:t>@ccmcnet.com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Monday, March 31, 2025 4:00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 ;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MASKED-Resident-Address- </a:t>
            </a:r>
            <a:r>
              <a:rPr lang="en-US" sz="1100" dirty="0">
                <a:effectLst/>
                <a:latin typeface="Calibri" panose="020F0502020204030204" pitchFamily="34" charset="0"/>
                <a:ea typeface="Calibri" panose="020F0502020204030204" pitchFamily="34" charset="0"/>
                <a:cs typeface="Calibri" panose="020F0502020204030204" pitchFamily="34" charset="0"/>
              </a:rPr>
              <a:t>Dispute questions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Hello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course, happy to. It was very nice to meet you and your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Masked-Spouse</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person last week.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always enjoy getting to know the residents in person rather than just on zoom or on the phone.</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b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Regarding your questions below, I would like to explain that anytime someone builds a structure without approval and work is actively ongoing an attorney supports the association.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read the letter that was dated February 14 and it states please stop construction until the project has been reviewed and approved.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15-day period is for you to submit an application for review during that time period, but the work still had to stop. Since we agree that the attorney letter was direct, they are not going to have you pay for it.</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there is anything I can assist you with, please do not hesitate to reach out and again it was nice to meet you both!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Wishing you a wonderful week!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01723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8D9F3-B50C-E325-9D04-D99B23887E6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1C77FA0-A84C-09BF-E021-7060186B6031}"/>
              </a:ext>
            </a:extLst>
          </p:cNvPr>
          <p:cNvSpPr txBox="1"/>
          <p:nvPr/>
        </p:nvSpPr>
        <p:spPr>
          <a:xfrm>
            <a:off x="81116" y="58846"/>
            <a:ext cx="12110883" cy="5001369"/>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r>
              <a:rPr lang="en-US" sz="1100" b="1" dirty="0">
                <a:effectLst/>
                <a:latin typeface="Calibri" panose="020F0502020204030204" pitchFamily="34" charset="0"/>
                <a:ea typeface="Calibri" panose="020F0502020204030204" pitchFamily="34" charset="0"/>
                <a:cs typeface="Calibri" panose="020F0502020204030204" pitchFamily="34" charset="0"/>
              </a:rPr>
              <a:t>- April 1, 2025: HOA Resident to HOA-Multiple-Manager, VP, Employee</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Tuesday, April 1, 2025 6:26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MASKED-HOA-Management-VP </a:t>
            </a:r>
            <a:r>
              <a:rPr lang="en-US" sz="1100" dirty="0">
                <a:effectLst/>
                <a:latin typeface="Calibri" panose="020F0502020204030204" pitchFamily="34" charset="0"/>
                <a:ea typeface="Calibri" panose="020F0502020204030204" pitchFamily="34" charset="0"/>
                <a:cs typeface="Calibri" panose="020F0502020204030204" pitchFamily="34" charset="0"/>
              </a:rPr>
              <a:t>@ccmcnet.com;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 ;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MASKED-Resident-Address </a:t>
            </a:r>
            <a:r>
              <a:rPr lang="en-US" sz="1100" dirty="0">
                <a:effectLst/>
                <a:latin typeface="Calibri" panose="020F0502020204030204" pitchFamily="34" charset="0"/>
                <a:ea typeface="Calibri" panose="020F0502020204030204" pitchFamily="34" charset="0"/>
                <a:cs typeface="Calibri" panose="020F0502020204030204" pitchFamily="34" charset="0"/>
              </a:rPr>
              <a:t>- Dispute questions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Thanks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MASKED-HOA-Management-VP</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Hopefully, I get DRC approvals, can get this shed and my yard complete and limit any HOA needs.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It is unfortunate everyone appears to be dodging my questions. Some of these questions are directly related to process, governing documents statements not followed and how decisions are made. To me these should be answered and can be answered. There is an unwillingness to do so.  The answer below was not an answer to any of my questions and I don’t understand the sentence “</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Since we agree that the attorney letter was direct…”</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We are already braced for an unhappy future.  Seems to be continual obfuscation and challenges to answer processes and how decisions are made. Our discussion with Mrs. Brown continued to revert to the HOA enforcement requirements and not answer any of our questions.  There is a lack of transparency or clarity of process and decision making.  So I understand my answer “Let them eat cake”</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I’d talk to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a:t>
            </a:r>
            <a:r>
              <a:rPr lang="en-US" sz="1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NeighborNextdoor</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-Name </a:t>
            </a:r>
            <a:r>
              <a:rPr lang="en-US" sz="1100" dirty="0">
                <a:effectLst/>
                <a:latin typeface="Calibri" panose="020F0502020204030204" pitchFamily="34" charset="0"/>
                <a:ea typeface="Calibri" panose="020F0502020204030204" pitchFamily="34" charset="0"/>
                <a:cs typeface="Calibri" panose="020F0502020204030204" pitchFamily="34" charset="0"/>
              </a:rPr>
              <a:t>but I already know what his answers will (not) be and how he has focus to ENFORCE and go after everyone in the neighborhood. Your team is going to be very busy.  I will do my best to level my house to market value and sell.  It is underwater right now but I am hopeful you survive what Joe will be doing to everyone with any authority or influence he may have.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 am hopeful that I can survive the next time the HOA comes after me and I am unaware of the HOA concern. It is bound to happen though.  I’ve seen this story before, and I know how it is told until I can either get to the end (lawyers and legal challenges) or we can escape.</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 appreciate your leadership and attention on this matter.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Regards</a:t>
            </a:r>
          </a:p>
          <a:p>
            <a:pPr lvl="1"/>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70216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EA09D-C4BE-6903-B0B6-DBCD514DD1E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6A24BA8-57EA-E31D-9245-B301E245F88C}"/>
              </a:ext>
            </a:extLst>
          </p:cNvPr>
          <p:cNvSpPr txBox="1"/>
          <p:nvPr/>
        </p:nvSpPr>
        <p:spPr>
          <a:xfrm>
            <a:off x="81116" y="58846"/>
            <a:ext cx="12110883" cy="5727209"/>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April 5, 2025: HOA Resident to HOA-Management-Employee</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Saturday, April 5, 2025 6:05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MASKED-Community-Name</a:t>
            </a:r>
            <a:r>
              <a:rPr lang="en-US" sz="1100" dirty="0">
                <a:effectLst/>
                <a:latin typeface="Calibri" panose="020F0502020204030204" pitchFamily="34" charset="0"/>
                <a:ea typeface="Calibri" panose="020F0502020204030204" pitchFamily="34" charset="0"/>
                <a:cs typeface="Calibri" panose="020F0502020204030204" pitchFamily="34" charset="0"/>
              </a:rPr>
              <a:t> DRC Application- Shed and Patio Project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MASKED-HOA-Management-Employee</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If possible, any forecast on decision timelines?   The guy waiting to do my pavers is helping me with the shed and we wont be here for most of the summer.  I have to figure out what happens if we are denied, allowed, whatever before mid-May</a:t>
            </a:r>
          </a:p>
          <a:p>
            <a:pPr lvl="1"/>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dirty="0">
                <a:effectLst/>
                <a:latin typeface="Calibri" panose="020F0502020204030204" pitchFamily="34" charset="0"/>
                <a:ea typeface="Calibri" panose="020F0502020204030204" pitchFamily="34" charset="0"/>
                <a:cs typeface="Calibri" panose="020F0502020204030204" pitchFamily="34" charset="0"/>
              </a:rPr>
              <a:t>Thanks</a:t>
            </a:r>
          </a:p>
          <a:p>
            <a:pPr lvl="1"/>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 (and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a:t>
            </a:r>
          </a:p>
          <a:p>
            <a:pPr lvl="1"/>
            <a:endParaRPr lang="en-US" sz="1100" dirty="0">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April 7, 2025: HOA-Management-Employee to HOA Resident</a:t>
            </a:r>
          </a:p>
          <a:p>
            <a:pPr lvl="1"/>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From:</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a:t>
            </a:r>
          </a:p>
          <a:p>
            <a:pPr lvl="1"/>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Sent: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Monday, April 7, 2025 11:14:47 AM</a:t>
            </a:r>
            <a:b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a:t>
            </a:r>
            <a:b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Cc:</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MASKED-HOA-Management-VP </a:t>
            </a:r>
            <a:r>
              <a:rPr lang="en-US" sz="1100" dirty="0">
                <a:effectLst/>
                <a:latin typeface="Calibri" panose="020F0502020204030204" pitchFamily="34" charset="0"/>
                <a:ea typeface="Calibri" panose="020F0502020204030204" pitchFamily="34" charset="0"/>
                <a:cs typeface="Calibri" panose="020F0502020204030204" pitchFamily="34" charset="0"/>
              </a:rPr>
              <a:t>@ccmcnet.com;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 </a:t>
            </a:r>
            <a:b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Subject: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MASKED-Community-Name</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Design Review Application- Shed Project</a:t>
            </a: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 (and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a:t>
            </a: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hope you are doing well and enjoyed your weekend.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b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Thank you for your application for the shed project. After careful review, we regret to inform you that your application has been denied. For more details, please refer to the attached letter- this letter does include the first resubmitted application, as well as the modified resubmitted application.</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encourage you to reapply according to the information outlined in the letter, as well as the Residential Design Guidelines. If you have any questions or need assistance, please let us know.</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Thank you,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lnSpc>
                <a:spcPts val="1700"/>
              </a:lnSpc>
            </a:pP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MASKED-HOA-Management-Employee</a:t>
            </a: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LCAM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endParaRPr lang="en-US" sz="1100" dirty="0">
              <a:effectLst/>
              <a:latin typeface="Calibri" panose="020F0502020204030204" pitchFamily="34" charset="0"/>
              <a:ea typeface="Calibri" panose="020F0502020204030204" pitchFamily="34" charset="0"/>
              <a:cs typeface="Calibri" panose="020F0502020204030204" pitchFamily="34" charset="0"/>
            </a:endParaRPr>
          </a:p>
          <a:p>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68197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FE6DE-3C4F-27AA-9113-8B10476D51F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82B3E4E-EB0B-C364-8AA7-56FE3E7E8208}"/>
              </a:ext>
            </a:extLst>
          </p:cNvPr>
          <p:cNvSpPr txBox="1"/>
          <p:nvPr/>
        </p:nvSpPr>
        <p:spPr>
          <a:xfrm>
            <a:off x="81116" y="58846"/>
            <a:ext cx="12110883" cy="6694140"/>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April 7, 2025: DENY LETTER</a:t>
            </a:r>
          </a:p>
          <a:p>
            <a:pPr lvl="1"/>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From:</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a:t>
            </a:r>
          </a:p>
          <a:p>
            <a:pPr lvl="1"/>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Sent: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Monday, April 7, 2025 11:14:47 AM</a:t>
            </a:r>
            <a:b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a:t>
            </a:r>
            <a:b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Cc:</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MASKED-HOA-Management-VP </a:t>
            </a:r>
            <a:r>
              <a:rPr lang="en-US" sz="1100" dirty="0">
                <a:effectLst/>
                <a:latin typeface="Calibri" panose="020F0502020204030204" pitchFamily="34" charset="0"/>
                <a:ea typeface="Calibri" panose="020F0502020204030204" pitchFamily="34" charset="0"/>
                <a:cs typeface="Calibri" panose="020F0502020204030204" pitchFamily="34" charset="0"/>
              </a:rPr>
              <a:t>@ccmcnet.com;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 </a:t>
            </a:r>
            <a:b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Subject: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MASKED-Community-Name</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Design Review Application- Shed Project</a:t>
            </a: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2"/>
            <a:endParaRPr lang="en-US" sz="1100" b="0" i="0" u="none" strike="noStrike" baseline="0" dirty="0">
              <a:latin typeface="Calibri" panose="020F0502020204030204" pitchFamily="34" charset="0"/>
              <a:ea typeface="Calibri" panose="020F0502020204030204" pitchFamily="34" charset="0"/>
              <a:cs typeface="Calibri" panose="020F0502020204030204" pitchFamily="34" charset="0"/>
            </a:endParaRPr>
          </a:p>
          <a:p>
            <a:pPr lvl="2"/>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MASKED-Community-Name</a:t>
            </a:r>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 Residential Association, Inc.</a:t>
            </a:r>
          </a:p>
          <a:p>
            <a:pPr lvl="2"/>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57 Homegrown Avenue, Unit 303 </a:t>
            </a:r>
            <a:r>
              <a:rPr lang="en-US" sz="1100" b="0" i="0" u="none" strike="noStrike" baseline="0" dirty="0" err="1">
                <a:latin typeface="Calibri" panose="020F0502020204030204" pitchFamily="34" charset="0"/>
                <a:ea typeface="Calibri" panose="020F0502020204030204" pitchFamily="34" charset="0"/>
                <a:cs typeface="Calibri" panose="020F0502020204030204" pitchFamily="34" charset="0"/>
              </a:rPr>
              <a:t>Wildlight</a:t>
            </a:r>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 FL 32097 - 904-530-1559</a:t>
            </a:r>
          </a:p>
          <a:p>
            <a:pPr lvl="2"/>
            <a:endParaRPr lang="en-US" sz="1100" b="0" i="0" u="none" strike="noStrike" baseline="0" dirty="0">
              <a:latin typeface="Calibri" panose="020F0502020204030204" pitchFamily="34" charset="0"/>
              <a:ea typeface="Calibri" panose="020F0502020204030204" pitchFamily="34" charset="0"/>
              <a:cs typeface="Calibri" panose="020F0502020204030204" pitchFamily="34" charset="0"/>
            </a:endParaRPr>
          </a:p>
          <a:p>
            <a:pPr lvl="2"/>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April 7, 2025</a:t>
            </a:r>
          </a:p>
          <a:p>
            <a:pPr lvl="2"/>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 </a:t>
            </a:r>
          </a:p>
          <a:p>
            <a:pPr lvl="2"/>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MASKED-Resident-Address </a:t>
            </a:r>
            <a:r>
              <a:rPr lang="en-US" sz="1100" b="0" i="0" u="none" strike="noStrike" baseline="0" dirty="0" err="1">
                <a:latin typeface="Calibri" panose="020F0502020204030204" pitchFamily="34" charset="0"/>
                <a:ea typeface="Calibri" panose="020F0502020204030204" pitchFamily="34" charset="0"/>
                <a:cs typeface="Calibri" panose="020F0502020204030204" pitchFamily="34" charset="0"/>
              </a:rPr>
              <a:t>Wildlight</a:t>
            </a:r>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 FL 32097</a:t>
            </a:r>
          </a:p>
          <a:p>
            <a:pPr lvl="2"/>
            <a:endParaRPr lang="en-US" sz="1100" b="0" i="0" u="none" strike="noStrike" baseline="0" dirty="0">
              <a:latin typeface="Calibri" panose="020F0502020204030204" pitchFamily="34" charset="0"/>
              <a:ea typeface="Calibri" panose="020F0502020204030204" pitchFamily="34" charset="0"/>
              <a:cs typeface="Calibri" panose="020F0502020204030204" pitchFamily="34" charset="0"/>
            </a:endParaRPr>
          </a:p>
          <a:p>
            <a:pPr lvl="2"/>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RE: DRC – 1C2-163—</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MASKED-Resident-Address</a:t>
            </a:r>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—Shed Project</a:t>
            </a:r>
          </a:p>
          <a:p>
            <a:pPr lvl="2"/>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After careful review, the application is denied. This decision is based on the following factors:</a:t>
            </a:r>
          </a:p>
          <a:p>
            <a:pPr lvl="2"/>
            <a:endParaRPr lang="en-US" sz="1100" b="0" i="0" u="none" strike="noStrike" baseline="0" dirty="0">
              <a:latin typeface="Calibri" panose="020F0502020204030204" pitchFamily="34" charset="0"/>
              <a:ea typeface="Calibri" panose="020F0502020204030204" pitchFamily="34" charset="0"/>
              <a:cs typeface="Calibri" panose="020F0502020204030204" pitchFamily="34" charset="0"/>
            </a:endParaRPr>
          </a:p>
          <a:p>
            <a:pPr lvl="2"/>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 </a:t>
            </a:r>
            <a:r>
              <a:rPr lang="en-US" sz="1100" b="1" i="0" u="none" strike="noStrike" baseline="0" dirty="0">
                <a:latin typeface="Calibri" panose="020F0502020204030204" pitchFamily="34" charset="0"/>
                <a:ea typeface="Calibri" panose="020F0502020204030204" pitchFamily="34" charset="0"/>
                <a:cs typeface="Calibri" panose="020F0502020204030204" pitchFamily="34" charset="0"/>
              </a:rPr>
              <a:t>Location and Drainage: </a:t>
            </a:r>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The proposed location of the shed raises concerns regarding potential drainage impact on adjacent properties due to the increased impervious surface area. The Residential Design Guidelines regarding Ancillary Structures states that “Structures should not negatively affect neighboring lots.”</a:t>
            </a:r>
          </a:p>
          <a:p>
            <a:pPr lvl="2"/>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 </a:t>
            </a:r>
            <a:r>
              <a:rPr lang="en-US" sz="1100" b="1" i="0" u="none" strike="noStrike" baseline="0" dirty="0">
                <a:latin typeface="Calibri" panose="020F0502020204030204" pitchFamily="34" charset="0"/>
                <a:ea typeface="Calibri" panose="020F0502020204030204" pitchFamily="34" charset="0"/>
                <a:cs typeface="Calibri" panose="020F0502020204030204" pitchFamily="34" charset="0"/>
              </a:rPr>
              <a:t>Compliance with Residential Design Guidelines: </a:t>
            </a:r>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The Residential Design Guidelines stipulate that ancillary structures should be situated at the “rear of the property and effectively screened from public view” and neighboring homes. The current location does not align with this guideline.</a:t>
            </a:r>
          </a:p>
          <a:p>
            <a:pPr lvl="2"/>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 </a:t>
            </a:r>
            <a:r>
              <a:rPr lang="en-US" sz="1100" b="1" i="0" u="none" strike="noStrike" baseline="0" dirty="0">
                <a:latin typeface="Calibri" panose="020F0502020204030204" pitchFamily="34" charset="0"/>
                <a:ea typeface="Calibri" panose="020F0502020204030204" pitchFamily="34" charset="0"/>
                <a:cs typeface="Calibri" panose="020F0502020204030204" pitchFamily="34" charset="0"/>
              </a:rPr>
              <a:t>Property Line Setback: </a:t>
            </a:r>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There is a lack of clarity regarding the shed's precise location relative to the side property line. The initial application indicated a 3.5-foot setback, which does not meet the required minimum of 5 feet. While the subsequent application indicates a revised 5-foot setback, it remains unclear whether the structure was relocated or if the initial measurement was inaccurate.</a:t>
            </a:r>
          </a:p>
          <a:p>
            <a:pPr lvl="2"/>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 </a:t>
            </a:r>
            <a:r>
              <a:rPr lang="en-US" sz="1100" b="1" i="0" u="none" strike="noStrike" baseline="0" dirty="0">
                <a:latin typeface="Calibri" panose="020F0502020204030204" pitchFamily="34" charset="0"/>
                <a:ea typeface="Calibri" panose="020F0502020204030204" pitchFamily="34" charset="0"/>
                <a:cs typeface="Calibri" panose="020F0502020204030204" pitchFamily="34" charset="0"/>
              </a:rPr>
              <a:t>Privacy Wall: </a:t>
            </a:r>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The proposed height of the privacy wall is 8 feet; however, the Residential Design Guidelines for Fences and Walls specify that privacy fences/walls are not to exceed 6 feet. Additionally, the Yard Features portion of the Residential Design Guidelines state that yard features, such as sheds, should be properly screened with landscaping. </a:t>
            </a:r>
          </a:p>
          <a:p>
            <a:pPr lvl="2"/>
            <a:endParaRPr lang="en-US" sz="1100" dirty="0">
              <a:latin typeface="Calibri" panose="020F0502020204030204" pitchFamily="34" charset="0"/>
              <a:ea typeface="Calibri" panose="020F0502020204030204" pitchFamily="34" charset="0"/>
              <a:cs typeface="Calibri" panose="020F0502020204030204" pitchFamily="34" charset="0"/>
            </a:endParaRPr>
          </a:p>
          <a:p>
            <a:pPr lvl="2"/>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In light of the foregoing, the partially constructed shed must be removed as it was not approved. You may resubmit an application to relocate the shed to the rear of the property.</a:t>
            </a:r>
          </a:p>
          <a:p>
            <a:pPr lvl="2"/>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Please note, should you choose to submit a revised application, it must at a minimum include the following:</a:t>
            </a:r>
          </a:p>
          <a:p>
            <a:pPr lvl="2"/>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 A site plan depicting the proposed shed situated at the rear of the property out of public view, with a minimum setback of 5 feet from the property line; and</a:t>
            </a:r>
          </a:p>
          <a:p>
            <a:pPr lvl="2"/>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 A drainage plan to address the impact of the increased impervious surface area.</a:t>
            </a:r>
          </a:p>
          <a:p>
            <a:pPr lvl="2"/>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2"/>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Please remove the exiting unapproved structure within ten (10) days of the date of this letter</a:t>
            </a:r>
          </a:p>
          <a:p>
            <a:pPr lvl="2"/>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and let us know if you have any questions.</a:t>
            </a:r>
          </a:p>
          <a:p>
            <a:pPr lvl="2"/>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Regards,</a:t>
            </a:r>
          </a:p>
          <a:p>
            <a:pPr lvl="2"/>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MASKED-HOA-Management-Employee </a:t>
            </a:r>
          </a:p>
          <a:p>
            <a:pPr lvl="2"/>
            <a:r>
              <a:rPr lang="en-US" sz="1100" b="0" i="0" u="none" strike="noStrike" baseline="0" dirty="0">
                <a:latin typeface="Calibri" panose="020F0502020204030204" pitchFamily="34" charset="0"/>
                <a:ea typeface="Calibri" panose="020F0502020204030204" pitchFamily="34" charset="0"/>
                <a:cs typeface="Calibri" panose="020F0502020204030204" pitchFamily="34" charset="0"/>
              </a:rPr>
              <a:t>Assistant Community Manager, LCAM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4343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BBEA9-4465-DFA2-853A-2FD289D1185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F1B2E3A-D92C-2078-2155-11C148AD89A5}"/>
              </a:ext>
            </a:extLst>
          </p:cNvPr>
          <p:cNvSpPr txBox="1"/>
          <p:nvPr/>
        </p:nvSpPr>
        <p:spPr>
          <a:xfrm>
            <a:off x="354622" y="360485"/>
            <a:ext cx="8892471" cy="6524863"/>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indent="-171450">
              <a:buFontTx/>
              <a:buChar char="-"/>
            </a:pPr>
            <a:r>
              <a:rPr lang="en-US" sz="1100" dirty="0">
                <a:latin typeface="Calibri" panose="020F0502020204030204" pitchFamily="34" charset="0"/>
                <a:ea typeface="Calibri" panose="020F0502020204030204" pitchFamily="34" charset="0"/>
                <a:cs typeface="Calibri" panose="020F0502020204030204" pitchFamily="34" charset="0"/>
              </a:rPr>
              <a:t>February 21.2023: Phone call: Resident to HOA Manager – 11:26</a:t>
            </a:r>
          </a:p>
          <a:p>
            <a:pPr marL="628650" lvl="1" indent="-171450">
              <a:buFontTx/>
              <a:buChar char="-"/>
            </a:pPr>
            <a:r>
              <a:rPr lang="en-US" sz="1100" dirty="0">
                <a:latin typeface="Calibri" panose="020F0502020204030204" pitchFamily="34" charset="0"/>
                <a:ea typeface="Calibri" panose="020F0502020204030204" pitchFamily="34" charset="0"/>
                <a:cs typeface="Calibri" panose="020F0502020204030204" pitchFamily="34" charset="0"/>
              </a:rPr>
              <a:t>Discussion: Resident expressed confusion – where was this expectation</a:t>
            </a:r>
          </a:p>
          <a:p>
            <a:pPr marL="628650" lvl="1" indent="-171450">
              <a:buFontTx/>
              <a:buChar char="-"/>
            </a:pPr>
            <a:r>
              <a:rPr lang="en-US" sz="1100" dirty="0">
                <a:latin typeface="Calibri" panose="020F0502020204030204" pitchFamily="34" charset="0"/>
                <a:ea typeface="Calibri" panose="020F0502020204030204" pitchFamily="34" charset="0"/>
                <a:cs typeface="Calibri" panose="020F0502020204030204" pitchFamily="34" charset="0"/>
              </a:rPr>
              <a:t>HOA Manager summary response – I have seen the documents that have been sent to you</a:t>
            </a:r>
          </a:p>
          <a:p>
            <a:pPr marL="628650" lvl="1" indent="-171450">
              <a:buFontTx/>
              <a:buChar char="-"/>
            </a:pPr>
            <a:r>
              <a:rPr lang="en-US" sz="1100" dirty="0">
                <a:latin typeface="Calibri" panose="020F0502020204030204" pitchFamily="34" charset="0"/>
                <a:ea typeface="Calibri" panose="020F0502020204030204" pitchFamily="34" charset="0"/>
                <a:cs typeface="Calibri" panose="020F0502020204030204" pitchFamily="34" charset="0"/>
              </a:rPr>
              <a:t>Resident: I have no document with what this letter from an attorney states</a:t>
            </a:r>
          </a:p>
          <a:p>
            <a:pPr marL="628650" lvl="1" indent="-171450">
              <a:buFontTx/>
              <a:buChar char="-"/>
            </a:pPr>
            <a:r>
              <a:rPr lang="en-US" sz="1100" dirty="0">
                <a:latin typeface="Calibri" panose="020F0502020204030204" pitchFamily="34" charset="0"/>
                <a:ea typeface="Calibri" panose="020F0502020204030204" pitchFamily="34" charset="0"/>
                <a:cs typeface="Calibri" panose="020F0502020204030204" pitchFamily="34" charset="0"/>
              </a:rPr>
              <a:t>HOA Manager summary response – I have seen the documents that have been sent to you</a:t>
            </a:r>
          </a:p>
          <a:p>
            <a:pPr marL="628650" lvl="1" indent="-171450">
              <a:buFontTx/>
              <a:buChar char="-"/>
            </a:pPr>
            <a:r>
              <a:rPr lang="en-US" sz="1100" dirty="0">
                <a:latin typeface="Calibri" panose="020F0502020204030204" pitchFamily="34" charset="0"/>
                <a:ea typeface="Calibri" panose="020F0502020204030204" pitchFamily="34" charset="0"/>
                <a:cs typeface="Calibri" panose="020F0502020204030204" pitchFamily="34" charset="0"/>
              </a:rPr>
              <a:t>Resident: We have talked with (MASKED: HOA Employee) multiple times and this never came up</a:t>
            </a:r>
          </a:p>
          <a:p>
            <a:pPr marL="628650" lvl="1" indent="-171450">
              <a:buFontTx/>
              <a:buChar char="-"/>
            </a:pPr>
            <a:r>
              <a:rPr lang="en-US" sz="1100" dirty="0">
                <a:latin typeface="Calibri" panose="020F0502020204030204" pitchFamily="34" charset="0"/>
                <a:ea typeface="Calibri" panose="020F0502020204030204" pitchFamily="34" charset="0"/>
                <a:cs typeface="Calibri" panose="020F0502020204030204" pitchFamily="34" charset="0"/>
              </a:rPr>
              <a:t>HOA Manager summary response – I have seen the documents that have been sent to you</a:t>
            </a:r>
          </a:p>
          <a:p>
            <a:pPr marL="628650" lvl="1" indent="-171450">
              <a:buFontTx/>
              <a:buChar char="-"/>
            </a:pPr>
            <a:r>
              <a:rPr lang="en-US" sz="1100" dirty="0">
                <a:latin typeface="Calibri" panose="020F0502020204030204" pitchFamily="34" charset="0"/>
                <a:ea typeface="Calibri" panose="020F0502020204030204" pitchFamily="34" charset="0"/>
                <a:cs typeface="Calibri" panose="020F0502020204030204" pitchFamily="34" charset="0"/>
              </a:rPr>
              <a:t>Resident: my (spouse name) has talked with (HOA Management company employee) – did this come up in any conversation?</a:t>
            </a:r>
          </a:p>
          <a:p>
            <a:pPr marL="628650" lvl="1" indent="-171450">
              <a:buFontTx/>
              <a:buChar char="-"/>
            </a:pPr>
            <a:r>
              <a:rPr lang="en-US" sz="1100" dirty="0">
                <a:latin typeface="Calibri" panose="020F0502020204030204" pitchFamily="34" charset="0"/>
                <a:ea typeface="Calibri" panose="020F0502020204030204" pitchFamily="34" charset="0"/>
                <a:cs typeface="Calibri" panose="020F0502020204030204" pitchFamily="34" charset="0"/>
              </a:rPr>
              <a:t>HOA Manager summary response – I have seen the documents that have been sent to you</a:t>
            </a:r>
          </a:p>
          <a:p>
            <a:pPr marL="628650" lvl="1" indent="-171450">
              <a:buFontTx/>
              <a:buChar char="-"/>
            </a:pPr>
            <a:r>
              <a:rPr lang="en-US" sz="1100" dirty="0">
                <a:latin typeface="Calibri" panose="020F0502020204030204" pitchFamily="34" charset="0"/>
                <a:ea typeface="Calibri" panose="020F0502020204030204" pitchFamily="34" charset="0"/>
                <a:cs typeface="Calibri" panose="020F0502020204030204" pitchFamily="34" charset="0"/>
              </a:rPr>
              <a:t>Resident: What of this attorney</a:t>
            </a:r>
          </a:p>
          <a:p>
            <a:pPr marL="628650" lvl="1" indent="-171450">
              <a:buFontTx/>
              <a:buChar char="-"/>
            </a:pPr>
            <a:r>
              <a:rPr lang="en-US" sz="1100" dirty="0">
                <a:latin typeface="Calibri" panose="020F0502020204030204" pitchFamily="34" charset="0"/>
                <a:ea typeface="Calibri" panose="020F0502020204030204" pitchFamily="34" charset="0"/>
                <a:cs typeface="Calibri" panose="020F0502020204030204" pitchFamily="34" charset="0"/>
              </a:rPr>
              <a:t>HOA Manager summary response – I will let them know you are complying and I will copy you on the email</a:t>
            </a:r>
          </a:p>
          <a:p>
            <a:pPr marL="628650" lvl="1" indent="-171450">
              <a:buFontTx/>
              <a:buChar char="-"/>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en-US" sz="1100" b="1" dirty="0">
                <a:latin typeface="Calibri" panose="020F0502020204030204" pitchFamily="34" charset="0"/>
                <a:ea typeface="Calibri" panose="020F0502020204030204" pitchFamily="34" charset="0"/>
                <a:cs typeface="Calibri" panose="020F0502020204030204" pitchFamily="34" charset="0"/>
              </a:rPr>
              <a:t>February 21, 2023: Resident email to HOA Manager (data masked)</a:t>
            </a:r>
          </a:p>
          <a:p>
            <a:pPr lvl="1"/>
            <a:endParaRPr lang="en-US" sz="1100" b="1"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MASKED-Residen</a:t>
            </a:r>
            <a:r>
              <a:rPr lang="en-US" sz="1100" dirty="0">
                <a:effectLst/>
                <a:latin typeface="Calibri" panose="020F0502020204030204" pitchFamily="34" charset="0"/>
                <a:ea typeface="Calibri" panose="020F0502020204030204" pitchFamily="34" charset="0"/>
                <a:cs typeface="Calibri" panose="020F0502020204030204" pitchFamily="34" charset="0"/>
              </a:rPr>
              <a:t>t@outlook.com&gt;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Friday, February 21, 2025 12:56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 Manager </a:t>
            </a:r>
            <a:r>
              <a:rPr lang="en-US" sz="11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@ccmcnet.com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Cc:</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a:t>
            </a:r>
            <a:r>
              <a:rPr lang="en-US" sz="1100" dirty="0">
                <a:effectLst/>
                <a:latin typeface="Calibri" panose="020F0502020204030204" pitchFamily="34" charset="0"/>
                <a:ea typeface="Calibri" panose="020F0502020204030204" pitchFamily="34" charset="0"/>
                <a:cs typeface="Calibri" panose="020F0502020204030204" pitchFamily="34" charset="0"/>
              </a:rPr>
              <a:t>t@outlook.com&gt;;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 </a:t>
            </a:r>
            <a:r>
              <a:rPr lang="en-US" sz="1100" dirty="0">
                <a:effectLst/>
                <a:latin typeface="Calibri" panose="020F0502020204030204" pitchFamily="34" charset="0"/>
                <a:ea typeface="Calibri" panose="020F0502020204030204" pitchFamily="34" charset="0"/>
                <a:cs typeface="Calibri" panose="020F0502020204030204" pitchFamily="34" charset="0"/>
                <a:hlinkClick r:id="rId3"/>
              </a:rPr>
              <a:t>@ccmcnet.com</a:t>
            </a:r>
            <a:r>
              <a:rPr lang="en-US" sz="1100" dirty="0">
                <a:effectLst/>
                <a:latin typeface="Calibri" panose="020F0502020204030204" pitchFamily="34" charset="0"/>
                <a:ea typeface="Calibri" panose="020F0502020204030204" pitchFamily="34" charset="0"/>
                <a:cs typeface="Calibri" panose="020F0502020204030204" pitchFamily="34" charset="0"/>
              </a:rPr>
              <a:t>;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ADDRESS MASKED </a:t>
            </a:r>
            <a:r>
              <a:rPr lang="en-US" sz="1100" dirty="0">
                <a:effectLst/>
                <a:latin typeface="Calibri" panose="020F0502020204030204" pitchFamily="34" charset="0"/>
                <a:ea typeface="Calibri" panose="020F0502020204030204" pitchFamily="34" charset="0"/>
                <a:cs typeface="Calibri" panose="020F0502020204030204" pitchFamily="34" charset="0"/>
              </a:rPr>
              <a:t>Drive Covenant Violation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Can you please provide any HOA process or instructions when I have dispute with the HOA on enforcement charges where the dispute is allowed review and oversight if those charges are rightful?</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As I do not feel (or have evidence) on the clarity of “STOP” versus “complete” that drove the HOA to escalate this enforcement direction incurring  associated legal charges.  I need to understand what due process exists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Cleary stating: I wish to dispute that I am being charged additional enforcement fees where I attest that HOA has culpability where it is not clear within its’ enforcement process and expectations.  Subsequently the HOA arrived at a decision I am not complying and then engaged to pursue legal action and associate fees that were unnecessary.</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If there is no existing HOA process, I am assuming that I need an Attorney and the legal process by the State or governing county to evaluate and make judgement on my concern.  With attempt to handle this at the lowest level and cost, wish see what any existing HOA process is for dispute and review</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Thanks</a:t>
            </a:r>
          </a:p>
          <a:p>
            <a:pPr lvl="1"/>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Resident name</a:t>
            </a:r>
            <a:endPar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descr="A screenshot of a phone&#10;&#10;AI-generated content may be incorrect.">
            <a:extLst>
              <a:ext uri="{FF2B5EF4-FFF2-40B4-BE49-F238E27FC236}">
                <a16:creationId xmlns:a16="http://schemas.microsoft.com/office/drawing/2014/main" id="{C141FFF6-E778-BDFC-52EC-C338F82888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5349" y="690282"/>
            <a:ext cx="2326687" cy="5041155"/>
          </a:xfrm>
          <a:prstGeom prst="rect">
            <a:avLst/>
          </a:prstGeom>
        </p:spPr>
      </p:pic>
      <p:sp>
        <p:nvSpPr>
          <p:cNvPr id="5" name="Rectangle 4">
            <a:extLst>
              <a:ext uri="{FF2B5EF4-FFF2-40B4-BE49-F238E27FC236}">
                <a16:creationId xmlns:a16="http://schemas.microsoft.com/office/drawing/2014/main" id="{F85B6F45-F5CB-E354-E70E-D283C9247ED7}"/>
              </a:ext>
            </a:extLst>
          </p:cNvPr>
          <p:cNvSpPr/>
          <p:nvPr/>
        </p:nvSpPr>
        <p:spPr>
          <a:xfrm>
            <a:off x="9475349" y="1126563"/>
            <a:ext cx="2554941" cy="12550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 Masked</a:t>
            </a:r>
          </a:p>
        </p:txBody>
      </p:sp>
      <p:sp>
        <p:nvSpPr>
          <p:cNvPr id="6" name="Rectangle 5">
            <a:extLst>
              <a:ext uri="{FF2B5EF4-FFF2-40B4-BE49-F238E27FC236}">
                <a16:creationId xmlns:a16="http://schemas.microsoft.com/office/drawing/2014/main" id="{2E460497-A5F1-449D-E66C-3C51B063C4F2}"/>
              </a:ext>
            </a:extLst>
          </p:cNvPr>
          <p:cNvSpPr/>
          <p:nvPr/>
        </p:nvSpPr>
        <p:spPr>
          <a:xfrm>
            <a:off x="9475348" y="3848849"/>
            <a:ext cx="2554941" cy="12550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 Masked</a:t>
            </a:r>
          </a:p>
        </p:txBody>
      </p:sp>
    </p:spTree>
    <p:extLst>
      <p:ext uri="{BB962C8B-B14F-4D97-AF65-F5344CB8AC3E}">
        <p14:creationId xmlns:p14="http://schemas.microsoft.com/office/powerpoint/2010/main" val="27674679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09C9A-702B-98CD-AD0F-9A361AC7DD0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261560D-21E1-7BE4-A16F-582BD09B1C99}"/>
              </a:ext>
            </a:extLst>
          </p:cNvPr>
          <p:cNvSpPr txBox="1"/>
          <p:nvPr/>
        </p:nvSpPr>
        <p:spPr>
          <a:xfrm>
            <a:off x="81116" y="58846"/>
            <a:ext cx="12110883" cy="6694140"/>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April 7, 2025: HOA Resident to – WHO CARES at this point – no one is even listening – but supposedly this CCMC team</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a:t>
            </a:r>
            <a:b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Sent: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Monday, April 7, 2025 11:36:34 AM</a:t>
            </a:r>
            <a:b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 </a:t>
            </a:r>
          </a:p>
          <a:p>
            <a:pPr lvl="1"/>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Cc:</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MASKED-HOA-Management-VP </a:t>
            </a:r>
            <a:r>
              <a:rPr lang="en-US" sz="1100" dirty="0">
                <a:effectLst/>
                <a:latin typeface="Calibri" panose="020F0502020204030204" pitchFamily="34" charset="0"/>
                <a:ea typeface="Calibri" panose="020F0502020204030204" pitchFamily="34" charset="0"/>
                <a:cs typeface="Calibri" panose="020F0502020204030204" pitchFamily="34" charset="0"/>
              </a:rPr>
              <a:t>@ccmcnet.com</a:t>
            </a:r>
            <a:b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Subject: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MASKED-Community-Name</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Design Review Application- Shed Project</a:t>
            </a: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Well, this is going to get very complicated now.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I'm working on how to comply with the direction in the letter</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You'll need to set some guidelines on how long </a:t>
            </a:r>
            <a:r>
              <a:rPr lang="en-US" sz="1100" dirty="0" err="1">
                <a:effectLst/>
                <a:latin typeface="Calibri" panose="020F0502020204030204" pitchFamily="34" charset="0"/>
                <a:ea typeface="Calibri" panose="020F0502020204030204" pitchFamily="34" charset="0"/>
                <a:cs typeface="Calibri" panose="020F0502020204030204" pitchFamily="34" charset="0"/>
              </a:rPr>
              <a:t>i</a:t>
            </a:r>
            <a:r>
              <a:rPr lang="en-US" sz="1100" dirty="0">
                <a:effectLst/>
                <a:latin typeface="Calibri" panose="020F0502020204030204" pitchFamily="34" charset="0"/>
                <a:ea typeface="Calibri" panose="020F0502020204030204" pitchFamily="34" charset="0"/>
                <a:cs typeface="Calibri" panose="020F0502020204030204" pitchFamily="34" charset="0"/>
              </a:rPr>
              <a:t> have to meet the expectations. I'll try to meet expectations but so far, I have no answers to many questions.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Let them eat cake</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Via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 cell</a:t>
            </a:r>
          </a:p>
          <a:p>
            <a:pPr lvl="1"/>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FOLLOW UP EMAIL – SAME TO/FROM</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1"/>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Sent: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Monday, April 7, 2025 12:00:56 PM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Clarity. I see the 10 days.  I need to know what is acceptable which is best by discussion. I left message with the office</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Via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 cell</a:t>
            </a:r>
          </a:p>
          <a:p>
            <a:pPr lvl="1"/>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FOLLOW UP EMAIL – SAME TO/FROM</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Monday, April 7, 2025 6:21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dirty="0">
                <a:effectLst/>
                <a:latin typeface="Calibri" panose="020F0502020204030204" pitchFamily="34" charset="0"/>
                <a:ea typeface="Calibri" panose="020F0502020204030204" pitchFamily="34" charset="0"/>
                <a:cs typeface="Calibri" panose="020F0502020204030204" pitchFamily="34" charset="0"/>
              </a:rPr>
              <a:t>Well, maybe tomorrow.  I'm not available but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MASKED-Resident-Spouse</a:t>
            </a:r>
            <a:r>
              <a:rPr lang="en-US" sz="1100" dirty="0">
                <a:effectLst/>
                <a:latin typeface="Calibri" panose="020F0502020204030204" pitchFamily="34" charset="0"/>
                <a:ea typeface="Calibri" panose="020F0502020204030204" pitchFamily="34" charset="0"/>
                <a:cs typeface="Calibri" panose="020F0502020204030204" pitchFamily="34" charset="0"/>
              </a:rPr>
              <a:t> is.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Dropping a demand with timeline with no clarity.  Again.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Knew it would happen. Let's see if I can comply sufficiently without any real expectations on what's acceptable based on my word and called in request.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It must be fun to push the membership around. I wouldn't know. I build clear expectations to form solutions. I'm normally disinterested in this game but I expect an attorney letter.  guess in under 10 days with more fees.  That's the norm here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MASKED-Community-Name</a:t>
            </a:r>
            <a:r>
              <a:rPr lang="en-US" sz="1100" dirty="0">
                <a:effectLst/>
                <a:latin typeface="Calibri" panose="020F0502020204030204" pitchFamily="34" charset="0"/>
                <a:ea typeface="Calibri" panose="020F0502020204030204" pitchFamily="34" charset="0"/>
                <a:cs typeface="Calibri" panose="020F0502020204030204" pitchFamily="34" charset="0"/>
              </a:rPr>
              <a:t>. Set a line and snap the trap before we get to that line.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And no answers.  That's the most fun part. You know.  Keep us all guessing.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Let them eat cake</a:t>
            </a:r>
          </a:p>
          <a:p>
            <a:pPr lvl="1"/>
            <a:endParaRPr lang="en-US" sz="1100" dirty="0">
              <a:effectLst/>
              <a:latin typeface="Calibri" panose="020F0502020204030204" pitchFamily="34" charset="0"/>
              <a:ea typeface="Calibri" panose="020F0502020204030204" pitchFamily="34" charset="0"/>
              <a:cs typeface="Calibri" panose="020F0502020204030204" pitchFamily="34" charset="0"/>
            </a:endParaRPr>
          </a:p>
          <a:p>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30130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6CA08-D69C-DC20-6C11-66324237187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FEC8EF9-2504-A0CD-B859-FDB3E44FEC3C}"/>
              </a:ext>
            </a:extLst>
          </p:cNvPr>
          <p:cNvSpPr txBox="1"/>
          <p:nvPr/>
        </p:nvSpPr>
        <p:spPr>
          <a:xfrm>
            <a:off x="81116" y="58846"/>
            <a:ext cx="12110883" cy="6863417"/>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indent="-171450">
              <a:buFontTx/>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April 7, 2025: HOA Resident to – WHO CARES at this point – no one is even listening – but supposedly this CCMC team</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a:t>
            </a:r>
            <a:b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Sent: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Monday, April 7, 2025 11:36:34 AM</a:t>
            </a:r>
            <a:b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 </a:t>
            </a:r>
          </a:p>
          <a:p>
            <a:pPr lvl="1"/>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Cc:</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MASKED-HOA-Management-VP </a:t>
            </a:r>
            <a:r>
              <a:rPr lang="en-US" sz="1100" dirty="0">
                <a:effectLst/>
                <a:latin typeface="Calibri" panose="020F0502020204030204" pitchFamily="34" charset="0"/>
                <a:ea typeface="Calibri" panose="020F0502020204030204" pitchFamily="34" charset="0"/>
                <a:cs typeface="Calibri" panose="020F0502020204030204" pitchFamily="34" charset="0"/>
              </a:rPr>
              <a:t>@ccmcnet.com</a:t>
            </a:r>
            <a:b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Subject: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MASKED-Community-Name</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Design Review Application- Shed Project</a:t>
            </a: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Well, this is going to get very complicated now.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I'm working on how to comply with the direction in the letter</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You'll need to set some guidelines on how long </a:t>
            </a:r>
            <a:r>
              <a:rPr lang="en-US" sz="1100" dirty="0" err="1">
                <a:effectLst/>
                <a:latin typeface="Calibri" panose="020F0502020204030204" pitchFamily="34" charset="0"/>
                <a:ea typeface="Calibri" panose="020F0502020204030204" pitchFamily="34" charset="0"/>
                <a:cs typeface="Calibri" panose="020F0502020204030204" pitchFamily="34" charset="0"/>
              </a:rPr>
              <a:t>i</a:t>
            </a:r>
            <a:r>
              <a:rPr lang="en-US" sz="1100" dirty="0">
                <a:effectLst/>
                <a:latin typeface="Calibri" panose="020F0502020204030204" pitchFamily="34" charset="0"/>
                <a:ea typeface="Calibri" panose="020F0502020204030204" pitchFamily="34" charset="0"/>
                <a:cs typeface="Calibri" panose="020F0502020204030204" pitchFamily="34" charset="0"/>
              </a:rPr>
              <a:t> have to meet the expectations. I'll try to meet expectations but so far, I have no answers to many questions.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Let them eat cake</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Via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 cell</a:t>
            </a:r>
          </a:p>
          <a:p>
            <a:pPr lvl="1"/>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11:42 am : left message with someone at the HOA office – “they were out of office and would get back to me”</a:t>
            </a:r>
          </a:p>
          <a:p>
            <a:endPar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FOLLOW UP EMAIL – SAME TO/FROM</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1"/>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Sent: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Monday, April 7, 2025 12:00:56 PM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Clarity. I see the 10 days.  I need to know what is acceptable which is best by discussion. I left message with the office</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Via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 cell</a:t>
            </a:r>
          </a:p>
          <a:p>
            <a:pPr lvl="1"/>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FOLLOW UP EMAIL – SAME TO/FROM</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Monday, April 7, 2025 6:21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dirty="0">
                <a:effectLst/>
                <a:latin typeface="Calibri" panose="020F0502020204030204" pitchFamily="34" charset="0"/>
                <a:ea typeface="Calibri" panose="020F0502020204030204" pitchFamily="34" charset="0"/>
                <a:cs typeface="Calibri" panose="020F0502020204030204" pitchFamily="34" charset="0"/>
              </a:rPr>
              <a:t>Well, maybe tomorrow.  I'm not available but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MASKED-Resident-Spouse</a:t>
            </a:r>
            <a:r>
              <a:rPr lang="en-US" sz="1100" dirty="0">
                <a:effectLst/>
                <a:latin typeface="Calibri" panose="020F0502020204030204" pitchFamily="34" charset="0"/>
                <a:ea typeface="Calibri" panose="020F0502020204030204" pitchFamily="34" charset="0"/>
                <a:cs typeface="Calibri" panose="020F0502020204030204" pitchFamily="34" charset="0"/>
              </a:rPr>
              <a:t> is.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Dropping a demand with timeline with no clarity.  Again.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Knew it would happen. Let's see if I can comply sufficiently without any real expectations on what's acceptable based on my word and called in request.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It must be fun to push the membership around. I wouldn't know. I build clear expectations to form solutions. I'm normally disinterested in this game but I expect an attorney letter.  guess in under 10 days with more fees.  That's the norm here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MASKED-Community-Name</a:t>
            </a:r>
            <a:r>
              <a:rPr lang="en-US" sz="1100" dirty="0">
                <a:effectLst/>
                <a:latin typeface="Calibri" panose="020F0502020204030204" pitchFamily="34" charset="0"/>
                <a:ea typeface="Calibri" panose="020F0502020204030204" pitchFamily="34" charset="0"/>
                <a:cs typeface="Calibri" panose="020F0502020204030204" pitchFamily="34" charset="0"/>
              </a:rPr>
              <a:t>. Set a line and snap the trap before we get to that line.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And no answers.  That's the most fun part. You know.  Keep us all guessing.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Let them eat cake</a:t>
            </a:r>
          </a:p>
          <a:p>
            <a:pPr lvl="1"/>
            <a:endParaRPr lang="en-US" sz="1100" dirty="0">
              <a:effectLst/>
              <a:latin typeface="Calibri" panose="020F0502020204030204" pitchFamily="34" charset="0"/>
              <a:ea typeface="Calibri" panose="020F0502020204030204" pitchFamily="34" charset="0"/>
              <a:cs typeface="Calibri" panose="020F0502020204030204" pitchFamily="34" charset="0"/>
            </a:endParaRPr>
          </a:p>
          <a:p>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93700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69CA3-F5DF-1F42-4FC8-118C97DB19B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82CBB4A-7615-6A15-C518-63068B985682}"/>
              </a:ext>
            </a:extLst>
          </p:cNvPr>
          <p:cNvSpPr txBox="1"/>
          <p:nvPr/>
        </p:nvSpPr>
        <p:spPr>
          <a:xfrm>
            <a:off x="81116" y="58846"/>
            <a:ext cx="12110883" cy="4142160"/>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r>
              <a:rPr lang="en-US" sz="1100" b="1" dirty="0">
                <a:effectLst/>
                <a:latin typeface="Calibri" panose="020F0502020204030204" pitchFamily="34" charset="0"/>
                <a:ea typeface="Calibri" panose="020F0502020204030204" pitchFamily="34" charset="0"/>
                <a:cs typeface="Calibri" panose="020F0502020204030204" pitchFamily="34" charset="0"/>
              </a:rPr>
              <a:t>- April 8, 2025: HOA-Management-Employee to HOA Resident</a:t>
            </a:r>
          </a:p>
          <a:p>
            <a:pPr lvl="1"/>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latin typeface="Calibri" panose="020F0502020204030204" pitchFamily="34" charset="0"/>
                <a:ea typeface="Calibri" panose="020F0502020204030204" pitchFamily="34" charset="0"/>
                <a:cs typeface="Calibri" panose="020F0502020204030204" pitchFamily="34" charset="0"/>
              </a:rPr>
              <a:t>From: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 </a:t>
            </a:r>
            <a:endParaRPr lang="en-US" sz="1100" b="1" dirty="0">
              <a:latin typeface="Calibri" panose="020F0502020204030204" pitchFamily="34" charset="0"/>
              <a:ea typeface="Calibri" panose="020F0502020204030204" pitchFamily="34" charset="0"/>
              <a:cs typeface="Calibri" panose="020F0502020204030204" pitchFamily="34" charset="0"/>
            </a:endParaRP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Tuesday, April 8, 2025 11:07 AM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Cc:</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MASKED-HOA-Manager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MASKED-HOA-Management-VP </a:t>
            </a:r>
            <a:r>
              <a:rPr lang="en-US" sz="1100" dirty="0">
                <a:effectLst/>
                <a:latin typeface="Calibri" panose="020F0502020204030204" pitchFamily="34" charset="0"/>
                <a:ea typeface="Calibri" panose="020F0502020204030204" pitchFamily="34" charset="0"/>
                <a:cs typeface="Calibri" panose="020F0502020204030204" pitchFamily="34" charset="0"/>
              </a:rPr>
              <a:t>@ccmcnet.com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MASKED-Community-Name</a:t>
            </a:r>
            <a:r>
              <a:rPr lang="en-US" sz="1100" dirty="0">
                <a:effectLst/>
                <a:latin typeface="Calibri" panose="020F0502020204030204" pitchFamily="34" charset="0"/>
                <a:ea typeface="Calibri" panose="020F0502020204030204" pitchFamily="34" charset="0"/>
                <a:cs typeface="Calibri" panose="020F0502020204030204" pitchFamily="34" charset="0"/>
              </a:rPr>
              <a:t> Design Review Application- Shed Project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 </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MASKED-HOA-Manager </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I enjoyed speaking with you this morning.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Just to recap our conversation, the 10-day removal period does include both the shed and the concrete pad. In the resubmittal, we recommended mentioning the slope of the yard. Additionally, we talked about how landscape must shield ancillary structures and to note that matter in the application if that is the ultimate goal.</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Again, if you need any guidance on the application, we can schedule a time to meet and go over the design guidelines.</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Have a great week,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lnSpc>
                <a:spcPts val="1700"/>
              </a:lnSpc>
            </a:pP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MASKED-HOA-Management-Employee</a:t>
            </a: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LCAM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endParaRPr lang="en-US" sz="1100" dirty="0">
              <a:effectLst/>
              <a:latin typeface="Calibri" panose="020F0502020204030204" pitchFamily="34" charset="0"/>
              <a:ea typeface="Calibri" panose="020F0502020204030204" pitchFamily="34" charset="0"/>
              <a:cs typeface="Calibri" panose="020F0502020204030204" pitchFamily="34" charset="0"/>
            </a:endParaRPr>
          </a:p>
          <a:p>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74017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DCAB7-5DA9-A441-FCF4-E32C1E14494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87DF3AC-B2DE-D078-9972-009F2D3C02BB}"/>
              </a:ext>
            </a:extLst>
          </p:cNvPr>
          <p:cNvSpPr txBox="1"/>
          <p:nvPr/>
        </p:nvSpPr>
        <p:spPr>
          <a:xfrm>
            <a:off x="81116" y="58846"/>
            <a:ext cx="12110883" cy="6186309"/>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r>
              <a:rPr lang="en-US" sz="1100" b="1" dirty="0">
                <a:effectLst/>
                <a:latin typeface="Calibri" panose="020F0502020204030204" pitchFamily="34" charset="0"/>
                <a:ea typeface="Calibri" panose="020F0502020204030204" pitchFamily="34" charset="0"/>
                <a:cs typeface="Calibri" panose="020F0502020204030204" pitchFamily="34" charset="0"/>
              </a:rPr>
              <a:t>- April 8, 2025: HOA Resident to HOA-Management(All, VP, Employee, Manager) page 1 of 2</a:t>
            </a:r>
            <a:endParaRPr lang="en-US" sz="11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Tuesday, April 8, 2025 8:15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 </a:t>
            </a:r>
            <a:endParaRPr lang="en-US" sz="1100" b="1" dirty="0">
              <a:latin typeface="Calibri" panose="020F0502020204030204" pitchFamily="34" charset="0"/>
              <a:ea typeface="Calibri" panose="020F0502020204030204" pitchFamily="34" charset="0"/>
              <a:cs typeface="Calibri" panose="020F0502020204030204" pitchFamily="34" charset="0"/>
            </a:endParaRP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Cc:</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MASKED-HOA-Management-VP </a:t>
            </a:r>
            <a:r>
              <a:rPr lang="en-US" sz="1100" dirty="0">
                <a:effectLst/>
                <a:latin typeface="Calibri" panose="020F0502020204030204" pitchFamily="34" charset="0"/>
                <a:ea typeface="Calibri" panose="020F0502020204030204" pitchFamily="34" charset="0"/>
                <a:cs typeface="Calibri" panose="020F0502020204030204" pitchFamily="34" charset="0"/>
              </a:rPr>
              <a:t>@ccmcnet.com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RE: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MASKED-Community-Name</a:t>
            </a:r>
            <a:r>
              <a:rPr lang="en-US" sz="1100" dirty="0">
                <a:effectLst/>
                <a:latin typeface="Calibri" panose="020F0502020204030204" pitchFamily="34" charset="0"/>
                <a:ea typeface="Calibri" panose="020F0502020204030204" pitchFamily="34" charset="0"/>
                <a:cs typeface="Calibri" panose="020F0502020204030204" pitchFamily="34" charset="0"/>
              </a:rPr>
              <a:t> Design Review Application- Shed Project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 missed the conversation but was filled in</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The frustration is simple; it appears the HOA (maybe not the management company issue) does not have clear ability to communicate requirements for submission and evaluation.  They just take inputs and deny applications with additional requirements or questions.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It is the purpose of the HOA and/or their surrogate to provide clarity in processes and the current track record is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Submission accepted</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Initial requirements analyzed by someone (unclear whom, unclear what is evaluated)</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Maybe you get questions maybe you get a deny statement with questions</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Hypothetically, you get questions back (which are requirements inputs)</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Still ends with a deny statement and maybe clarity with questions the submitter near heard of</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Try again – do not pass go – do not collect two hundred dollars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Good process</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Submission</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Whomever evaluating provides a list of requirements and guidelines for what is necessary to evaluate</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HOA member provides input</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If requirements are not met (bad inputs) – possible a clarity statement from the decision authority. Need this still </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Possibly some communications to adjust and input to requirements if what was provided does not meet threshold to evaluate</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If inputs (requirements) are not within acceptable standards, </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Option: Deny with a statement what is not within guidelines. </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Option: I would argue that this could be another communications to adjust and provide that clarity but if the submission is clearly outside acceptable standards then deny</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Important note: Second process step outlines the clear requirements and guidelines from the decision authority</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Additional: Statement to HOA member are possible when minor adjustments could be made – example: “can approve your plan if you do these specific modifications” which anyone would greatly embraced.  These decision authority people think we are all civil engineers or something and many may not be.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57705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97671-1DC0-6DDD-9E2F-DDCABCCAE86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F440C75-C277-F296-BB46-CD29512A2CA9}"/>
              </a:ext>
            </a:extLst>
          </p:cNvPr>
          <p:cNvSpPr txBox="1"/>
          <p:nvPr/>
        </p:nvSpPr>
        <p:spPr>
          <a:xfrm>
            <a:off x="81116" y="58846"/>
            <a:ext cx="12110883" cy="6065763"/>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r>
              <a:rPr lang="en-US" sz="1100" b="1" dirty="0">
                <a:effectLst/>
                <a:latin typeface="Calibri" panose="020F0502020204030204" pitchFamily="34" charset="0"/>
                <a:ea typeface="Calibri" panose="020F0502020204030204" pitchFamily="34" charset="0"/>
                <a:cs typeface="Calibri" panose="020F0502020204030204" pitchFamily="34" charset="0"/>
              </a:rPr>
              <a:t>- April 8, 2025: HOA Resident to HOA-Management(All, VP, Employee, Manager) page 2 of 2</a:t>
            </a:r>
            <a:endParaRPr lang="en-US" sz="11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1"/>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What we have experienced has frustrated any good process, built enormous costs in time / effort and reflects a disrespect from the HOA governing body and their surrogates to the community.  It is really easy to just say no and not explain decision criteria.  No is easy.  We pay for them in some form or fashion (or thought we did) and whomever this decision body is – they clearly reflect that this is a chore and a bother and share no concern to support or educate the HOA member or even communicate other than through HOA management who may just be a middle man.</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We will try to submit and meet the letter “missing” though, most of what is in our package reflects </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The slope specifically</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Most of the package adjustments (3.5 ft to 5 ft) were adjusted specifically to meet easement (should be no confusion on that but were never asked)</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Explained drainage map to include the French drain this is targeted to leverage INSTALLED BY THE DEVELOPER (who I think is the DRC group)</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The shed and pavers are about $20k of improvements – so we are sitting on that much loss until we can resolve getting someone to stop just saying NO because of a lack of requirements communications provided. So far I have attempted to guess and meet some kind of expectations, had lawyers thrown at me, had obfuscation where some questions directly related to this.  Hell, every question I have asked I have no answers. At all.  From anyone. When you treat me like an insignificant individual and patronize and also draw blood (lawyers and costs).  Why yes, I will get very frustrated.  Thus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LET THEM EAT CAKE is my motto here until I can see an HOA governing group that is considerate to the HOA members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 will try to write up a plan, include everything I already submitted with the very (and mean very) minor  adjustments to meet whoever’s expectations – Casper the decision engineer in the DRC group.  Let’s see if I can get the right combination on the magic 8 ball this time with the game of “guess what my question is”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At this point due to work, family and travel _ my build date is September because I am building this with help and can’t schedule it until then.  So, again, frustration.  This started in January and I have the conditions of approval delay pushing this back almost a full year.  It’s  a shed, not an F16.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You can send that to whomever it is that continually frustrates with a no requirements or clear communication process and they can just sit and grin at how much anxiety they can create for someone else.  If you can’t tell, I perceive the HOA Board and  oversight are just bullies, cowards and untrustworthy persons who do not want to support the community.  These are the sick kids that would just pull wings off butterflies to enjoy the death of it.</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For HOA Management – you may be stuck in the middle but they are damaging the reputation of CCMC as a company that has the ability to manage a community if they are putting you in the middle of this.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MASKED-Resident</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2">
              <a:lnSpc>
                <a:spcPts val="1700"/>
              </a:lnSpc>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2"/>
            <a:endParaRPr lang="en-US" sz="1100" dirty="0">
              <a:effectLst/>
              <a:latin typeface="Calibri" panose="020F0502020204030204" pitchFamily="34" charset="0"/>
              <a:ea typeface="Calibri" panose="020F0502020204030204" pitchFamily="34" charset="0"/>
              <a:cs typeface="Calibri" panose="020F0502020204030204" pitchFamily="34" charset="0"/>
            </a:endParaRPr>
          </a:p>
          <a:p>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07980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3A70-8CB2-D947-964E-059D983C280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7D77BC8-E605-D223-12C0-59F05D23CDEE}"/>
              </a:ext>
            </a:extLst>
          </p:cNvPr>
          <p:cNvSpPr txBox="1"/>
          <p:nvPr/>
        </p:nvSpPr>
        <p:spPr>
          <a:xfrm>
            <a:off x="81116" y="58846"/>
            <a:ext cx="12110883" cy="4154984"/>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r>
              <a:rPr lang="en-US" sz="1100" b="1" dirty="0">
                <a:effectLst/>
                <a:latin typeface="Calibri" panose="020F0502020204030204" pitchFamily="34" charset="0"/>
                <a:ea typeface="Calibri" panose="020F0502020204030204" pitchFamily="34" charset="0"/>
                <a:cs typeface="Calibri" panose="020F0502020204030204" pitchFamily="34" charset="0"/>
              </a:rPr>
              <a:t>- April 8, 2025: HOA Resident to HOA-Management(All, VP, Employee, Manager) page 2 of 2</a:t>
            </a:r>
            <a:endParaRPr lang="en-US" sz="11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1"/>
            <a:endParaRPr lang="en-US" sz="1100" dirty="0">
              <a:effectLst/>
              <a:latin typeface="Calibri" panose="020F0502020204030204" pitchFamily="34" charset="0"/>
              <a:ea typeface="Calibri" panose="020F0502020204030204" pitchFamily="34" charset="0"/>
              <a:cs typeface="Calibri" panose="020F0502020204030204" pitchFamily="34" charset="0"/>
            </a:endParaRPr>
          </a:p>
          <a:p>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 </a:t>
            </a:r>
            <a:endParaRPr lang="en-US" sz="1100" b="1" dirty="0">
              <a:latin typeface="Calibri" panose="020F0502020204030204" pitchFamily="34" charset="0"/>
              <a:ea typeface="Calibri" panose="020F0502020204030204" pitchFamily="34" charset="0"/>
              <a:cs typeface="Calibri" panose="020F0502020204030204" pitchFamily="34" charset="0"/>
            </a:endParaRPr>
          </a:p>
          <a:p>
            <a:pPr marL="0" marR="0">
              <a:buNone/>
            </a:pP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Wednesday, April 23, 2025 3:52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Cc:</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MASKED-HOA-Management-VP </a:t>
            </a:r>
            <a:r>
              <a:rPr lang="en-US" sz="1100" dirty="0">
                <a:effectLst/>
                <a:latin typeface="Calibri" panose="020F0502020204030204" pitchFamily="34" charset="0"/>
                <a:ea typeface="Calibri" panose="020F0502020204030204" pitchFamily="34" charset="0"/>
                <a:cs typeface="Calibri" panose="020F0502020204030204" pitchFamily="34" charset="0"/>
              </a:rPr>
              <a:t>@ccmcnet.com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Re: Design Review Application- Shed Project - Attempt #4</a:t>
            </a:r>
          </a:p>
          <a:p>
            <a:pPr marL="0" marR="0">
              <a:buNone/>
            </a:pP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0" marR="0">
              <a:buNone/>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MASKED-HOA-Resident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0" marR="0">
              <a:buNone/>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0" marR="0">
              <a:buNone/>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hope you and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MASKED-HOA-Resident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are having a great week.</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0" marR="0">
              <a:buNone/>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0" marR="0">
              <a:buNone/>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Thank you for your submittal. Upon review, we noticed that the documentation includes information that is not relevant to the current application.</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0" marR="0">
              <a:buNone/>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help streamline the review process, we kindly ask that you resubmit only the new application along with the corresponding building plans, grading plans, and color and material list. This will ensure we’re able to process your request efficiently and accurately. Also, I recommend keeping the information about the slope in your yard and I know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MASKED-HOA-Resident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MASKED-HOA-Manager</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I spoke about landscaping as a buffer. Are you all continuing with the privacy wall or landscaping? </a:t>
            </a:r>
          </a:p>
          <a:p>
            <a:pPr marL="0" marR="0">
              <a:buNone/>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0" marR="0">
              <a:buNone/>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you need additional guidance or want to schedule a time to meet to go over the application, please let us know. </a:t>
            </a:r>
          </a:p>
          <a:p>
            <a:pPr marL="0" marR="0">
              <a:buNone/>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0" marR="0">
              <a:buNone/>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Have a great week,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a:buNone/>
            </a:pP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MASKED-HOA-Management-Employee</a:t>
            </a: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LCAM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2"/>
            <a:endParaRPr lang="en-US" sz="1100" dirty="0">
              <a:effectLst/>
              <a:latin typeface="Calibri" panose="020F0502020204030204" pitchFamily="34" charset="0"/>
              <a:ea typeface="Calibri" panose="020F0502020204030204" pitchFamily="34" charset="0"/>
              <a:cs typeface="Calibri" panose="020F0502020204030204" pitchFamily="34" charset="0"/>
            </a:endParaRPr>
          </a:p>
          <a:p>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2162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CE7325-CCD0-A4E2-AF95-A2ACFD7C2188}"/>
              </a:ext>
            </a:extLst>
          </p:cNvPr>
          <p:cNvSpPr txBox="1"/>
          <p:nvPr/>
        </p:nvSpPr>
        <p:spPr>
          <a:xfrm>
            <a:off x="439615" y="140677"/>
            <a:ext cx="11482754" cy="5170646"/>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indent="-171450">
              <a:buFontTx/>
              <a:buChar char="-"/>
            </a:pPr>
            <a:r>
              <a:rPr lang="en-US" sz="1100" b="1" dirty="0">
                <a:latin typeface="Calibri" panose="020F0502020204030204" pitchFamily="34" charset="0"/>
                <a:ea typeface="Calibri" panose="020F0502020204030204" pitchFamily="34" charset="0"/>
                <a:cs typeface="Calibri" panose="020F0502020204030204" pitchFamily="34" charset="0"/>
              </a:rPr>
              <a:t>February 21, 2023: Resident email to Attorney – follow up (Data Masked) – Resident sent because the HOA Manager did not provide (based on his statement) any copy the Attorney was notified of compliance</a:t>
            </a:r>
          </a:p>
          <a:p>
            <a:pPr marL="171450" indent="-171450">
              <a:buFontTx/>
              <a:buChar char="-"/>
            </a:pPr>
            <a:endParaRPr lang="en-US" sz="1100" dirty="0">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a:t>
            </a:r>
            <a:r>
              <a:rPr lang="en-US" sz="1100" dirty="0">
                <a:effectLst/>
                <a:latin typeface="Calibri" panose="020F0502020204030204" pitchFamily="34" charset="0"/>
                <a:ea typeface="Calibri" panose="020F0502020204030204" pitchFamily="34" charset="0"/>
                <a:cs typeface="Calibri" panose="020F0502020204030204" pitchFamily="34" charset="0"/>
              </a:rPr>
              <a:t>t@outlook.com&gt;</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Friday, February 21, 2025 5:52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 ‘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MASKED-Attorney</a:t>
            </a:r>
            <a:r>
              <a:rPr lang="en-US" sz="1100" dirty="0">
                <a:effectLst/>
                <a:latin typeface="Calibri" panose="020F0502020204030204" pitchFamily="34" charset="0"/>
                <a:ea typeface="Calibri" panose="020F0502020204030204" pitchFamily="34" charset="0"/>
                <a:cs typeface="Calibri" panose="020F0502020204030204" pitchFamily="34" charset="0"/>
              </a:rPr>
              <a:t> @flcalegal.com&gt;</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Cc:</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Address </a:t>
            </a:r>
            <a:r>
              <a:rPr lang="en-US" sz="1100" dirty="0">
                <a:effectLst/>
                <a:latin typeface="Calibri" panose="020F0502020204030204" pitchFamily="34" charset="0"/>
                <a:ea typeface="Calibri" panose="020F0502020204030204" pitchFamily="34" charset="0"/>
                <a:cs typeface="Calibri" panose="020F0502020204030204" pitchFamily="34" charset="0"/>
              </a:rPr>
              <a:t>- Drive Covenant Violation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Attorney Name</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Per my discussion (held at call placed today 11:26 EST),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stated he would communicate with the attorney office and I would be copied and I have not seen that correspondence.  Post my email to your office I sent a follow up email message direct to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with no response.  (sent at 12:56 EST today)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 am reporting so you are office is aware work has STOPPED</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 am also reporting that I requested any HOA dispute process to the claimed charges for noncompliance.  I am uncertain on any due process within HOA enforcement actions and realize you represent their interests.  I am not paying any funds at this time until I understand agreed to (HOA) due process for dispute.  If there are no processes and this charge is still levied; I will secure legal representation and have them reach out to the HOA and your office to properly handle this concern.</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Resident Name(s) MASKED</a:t>
            </a:r>
          </a:p>
          <a:p>
            <a:pPr lvl="1"/>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ADDRESS </a:t>
            </a:r>
            <a:r>
              <a:rPr lang="en-US" sz="1100" dirty="0">
                <a:effectLst/>
                <a:latin typeface="Calibri" panose="020F0502020204030204" pitchFamily="34" charset="0"/>
                <a:ea typeface="Calibri" panose="020F0502020204030204" pitchFamily="34" charset="0"/>
                <a:cs typeface="Calibri" panose="020F0502020204030204" pitchFamily="34" charset="0"/>
              </a:rPr>
              <a:t>Drive, Yulee FL 32097</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C: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NUMBER</a:t>
            </a:r>
          </a:p>
          <a:p>
            <a:pPr lvl="1"/>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Resident first name Masked</a:t>
            </a:r>
            <a:r>
              <a:rPr lang="en-US" sz="1100" dirty="0">
                <a:effectLst/>
                <a:latin typeface="Calibri" panose="020F0502020204030204" pitchFamily="34" charset="0"/>
                <a:ea typeface="Calibri" panose="020F0502020204030204" pitchFamily="34" charset="0"/>
                <a:cs typeface="Calibri" panose="020F0502020204030204" pitchFamily="34" charset="0"/>
              </a:rPr>
              <a:t> C: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NUMBER</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It is best to coordinate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Resident name</a:t>
            </a:r>
            <a:r>
              <a:rPr lang="en-US" sz="1100" dirty="0">
                <a:effectLst/>
                <a:latin typeface="Calibri" panose="020F0502020204030204" pitchFamily="34" charset="0"/>
                <a:ea typeface="Calibri" panose="020F0502020204030204" pitchFamily="34" charset="0"/>
                <a:cs typeface="Calibri" panose="020F0502020204030204" pitchFamily="34" charset="0"/>
              </a:rPr>
              <a:t>, I work from home and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gender masked</a:t>
            </a:r>
            <a:r>
              <a:rPr lang="en-US" sz="1100" dirty="0">
                <a:effectLst/>
                <a:latin typeface="Calibri" panose="020F0502020204030204" pitchFamily="34" charset="0"/>
                <a:ea typeface="Calibri" panose="020F0502020204030204" pitchFamily="34" charset="0"/>
                <a:cs typeface="Calibri" panose="020F0502020204030204" pitchFamily="34" charset="0"/>
              </a:rPr>
              <a:t>) can get my attention to any necessary communications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 Name</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2557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99920-A979-00A3-E97A-458D3BB0AAF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3AC56F5-816C-5A92-2A77-27E1A182A59D}"/>
              </a:ext>
            </a:extLst>
          </p:cNvPr>
          <p:cNvSpPr txBox="1"/>
          <p:nvPr/>
        </p:nvSpPr>
        <p:spPr>
          <a:xfrm>
            <a:off x="439615" y="140677"/>
            <a:ext cx="11482754" cy="6355586"/>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indent="-171450">
              <a:buFontTx/>
              <a:buChar char="-"/>
            </a:pPr>
            <a:r>
              <a:rPr lang="en-US" sz="1100" b="1" dirty="0">
                <a:latin typeface="Calibri" panose="020F0502020204030204" pitchFamily="34" charset="0"/>
                <a:ea typeface="Calibri" panose="020F0502020204030204" pitchFamily="34" charset="0"/>
                <a:cs typeface="Calibri" panose="020F0502020204030204" pitchFamily="34" charset="0"/>
              </a:rPr>
              <a:t>February 23, 2025- Email sent by Resident to HOA Manager, HOA Management Employee and Attorney</a:t>
            </a:r>
          </a:p>
          <a:p>
            <a:pPr marL="0" marR="0">
              <a:buNone/>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b="1" dirty="0">
                <a:effectLst/>
                <a:latin typeface="Calibri" panose="020F0502020204030204" pitchFamily="34" charset="0"/>
                <a:ea typeface="Calibri" panose="020F0502020204030204" pitchFamily="34" charset="0"/>
                <a:cs typeface="Calibri" panose="020F0502020204030204" pitchFamily="34" charset="0"/>
              </a:rPr>
              <a:t>From:</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Sent:</a:t>
            </a:r>
            <a:r>
              <a:rPr lang="en-US" sz="1100" dirty="0">
                <a:effectLst/>
                <a:latin typeface="Calibri" panose="020F0502020204030204" pitchFamily="34" charset="0"/>
                <a:ea typeface="Calibri" panose="020F0502020204030204" pitchFamily="34" charset="0"/>
                <a:cs typeface="Calibri" panose="020F0502020204030204" pitchFamily="34" charset="0"/>
              </a:rPr>
              <a:t> Sunday, February 23, 2025 1:44 PM</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To:</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@outlook.com&gt; ;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MASKED-Attorney </a:t>
            </a:r>
            <a:r>
              <a:rPr lang="en-US" sz="1100" dirty="0">
                <a:effectLst/>
                <a:latin typeface="Calibri" panose="020F0502020204030204" pitchFamily="34" charset="0"/>
                <a:ea typeface="Calibri" panose="020F0502020204030204" pitchFamily="34" charset="0"/>
                <a:cs typeface="Calibri" panose="020F0502020204030204" pitchFamily="34" charset="0"/>
              </a:rPr>
              <a:t>@flcalegal.com&gt;</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Cc:</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@ccmcnet.com&gt;</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b="1" dirty="0">
                <a:effectLst/>
                <a:latin typeface="Calibri" panose="020F0502020204030204" pitchFamily="34" charset="0"/>
                <a:ea typeface="Calibri" panose="020F0502020204030204" pitchFamily="34" charset="0"/>
                <a:cs typeface="Calibri" panose="020F0502020204030204" pitchFamily="34" charset="0"/>
              </a:rPr>
              <a:t>Subject:</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Address </a:t>
            </a:r>
            <a:r>
              <a:rPr lang="en-US" sz="1100" dirty="0">
                <a:effectLst/>
                <a:latin typeface="Calibri" panose="020F0502020204030204" pitchFamily="34" charset="0"/>
                <a:ea typeface="Calibri" panose="020F0502020204030204" pitchFamily="34" charset="0"/>
                <a:cs typeface="Calibri" panose="020F0502020204030204" pitchFamily="34" charset="0"/>
              </a:rPr>
              <a:t>- Drive Covenant Violation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Manager </a:t>
            </a:r>
            <a:r>
              <a:rPr lang="en-US" sz="1100" dirty="0">
                <a:effectLst/>
                <a:latin typeface="Calibri" panose="020F0502020204030204" pitchFamily="34" charset="0"/>
                <a:ea typeface="Calibri" panose="020F0502020204030204" pitchFamily="34" charset="0"/>
                <a:cs typeface="Calibri" panose="020F0502020204030204" pitchFamily="34" charset="0"/>
              </a:rPr>
              <a:t>(et all)</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Update: I found the letter directing to STOP today in my mailbox dated 2/13/25, post marked the 14</a:t>
            </a:r>
            <a:r>
              <a:rPr lang="en-US" sz="1100" baseline="30000" dirty="0">
                <a:effectLst/>
                <a:latin typeface="Calibri" panose="020F0502020204030204" pitchFamily="34" charset="0"/>
                <a:ea typeface="Calibri" panose="020F0502020204030204" pitchFamily="34" charset="0"/>
                <a:cs typeface="Calibri" panose="020F0502020204030204" pitchFamily="34" charset="0"/>
              </a:rPr>
              <a:t>th</a:t>
            </a:r>
            <a:r>
              <a:rPr lang="en-US" sz="1100" dirty="0">
                <a:effectLst/>
                <a:latin typeface="Calibri" panose="020F0502020204030204" pitchFamily="34" charset="0"/>
                <a:ea typeface="Calibri" panose="020F0502020204030204" pitchFamily="34" charset="0"/>
                <a:cs typeface="Calibri" panose="020F0502020204030204" pitchFamily="34" charset="0"/>
              </a:rPr>
              <a:t>, possible delivered on 2/15/25. As I travel for work and have not checked my physical mail box – I am uncertain the exact date this letter was </a:t>
            </a:r>
            <a:r>
              <a:rPr lang="en-US" sz="1100" dirty="0" err="1">
                <a:effectLst/>
                <a:latin typeface="Calibri" panose="020F0502020204030204" pitchFamily="34" charset="0"/>
                <a:ea typeface="Calibri" panose="020F0502020204030204" pitchFamily="34" charset="0"/>
                <a:cs typeface="Calibri" panose="020F0502020204030204" pitchFamily="34" charset="0"/>
              </a:rPr>
              <a:t>delivered.top</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Timeline of events and communications: please for any due process considerations within the HOA.  If there is no due process, then I will have to walk this timeline and other evidence in a higher level authority (court actions) which I am trying to avoid.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January, 29 2025: HOA representative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a:t>
            </a:r>
            <a:r>
              <a:rPr lang="en-US" sz="1100" dirty="0">
                <a:effectLst/>
                <a:latin typeface="Calibri" panose="020F0502020204030204" pitchFamily="34" charset="0"/>
                <a:ea typeface="Calibri" panose="020F0502020204030204" pitchFamily="34" charset="0"/>
                <a:cs typeface="Calibri" panose="020F0502020204030204" pitchFamily="34" charset="0"/>
              </a:rPr>
              <a:t>) emails us at MASKED-Resident-Email stating the HOA has seen the shed and that we need to “submit the DRC application” for “approval prior completing construction”</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Same date: Resident immediately submits information with statement where confusion existed based on a verbal discussion/inquiry</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February 7 - 10, 2025: we were not home and were in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MASKED-different-City-FL</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February 11, 2025: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 Name</a:t>
            </a:r>
            <a:r>
              <a:rPr lang="en-US" sz="1100" dirty="0">
                <a:effectLst/>
                <a:latin typeface="Calibri" panose="020F0502020204030204" pitchFamily="34" charset="0"/>
                <a:ea typeface="Calibri" panose="020F0502020204030204" pitchFamily="34" charset="0"/>
                <a:cs typeface="Calibri" panose="020F0502020204030204" pitchFamily="34" charset="0"/>
              </a:rPr>
              <a:t>, email, requests status of the DRC with response from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 </a:t>
            </a:r>
            <a:r>
              <a:rPr lang="en-US" sz="1100" dirty="0">
                <a:effectLst/>
                <a:latin typeface="Calibri" panose="020F0502020204030204" pitchFamily="34" charset="0"/>
                <a:ea typeface="Calibri" panose="020F0502020204030204" pitchFamily="34" charset="0"/>
                <a:cs typeface="Calibri" panose="020F0502020204030204" pitchFamily="34" charset="0"/>
              </a:rPr>
              <a: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I'll follow up with the DRC and let you know what they say.”</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February 11 to 13: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 </a:t>
            </a:r>
            <a:r>
              <a:rPr lang="en-US" sz="1100" dirty="0">
                <a:effectLst/>
                <a:latin typeface="Calibri" panose="020F0502020204030204" pitchFamily="34" charset="0"/>
                <a:ea typeface="Calibri" panose="020F0502020204030204" pitchFamily="34" charset="0"/>
                <a:cs typeface="Calibri" panose="020F0502020204030204" pitchFamily="34" charset="0"/>
              </a:rPr>
              <a:t>physically came to our residence to review an earlier concern with the trashcan run installation.  There was no discussion of any letter or STOP guidance provided – uncertain the date of this visit but it was between  these three days with our assumption it was February 12</a:t>
            </a:r>
            <a:r>
              <a:rPr lang="en-US" sz="1100" baseline="30000" dirty="0">
                <a:effectLst/>
                <a:latin typeface="Calibri" panose="020F0502020204030204" pitchFamily="34" charset="0"/>
                <a:ea typeface="Calibri" panose="020F0502020204030204" pitchFamily="34" charset="0"/>
                <a:cs typeface="Calibri" panose="020F0502020204030204" pitchFamily="34" charset="0"/>
              </a:rPr>
              <a:t>th</a:t>
            </a:r>
            <a:r>
              <a:rPr lang="en-US" sz="1100" dirty="0">
                <a:effectLst/>
                <a:latin typeface="Calibri" panose="020F0502020204030204" pitchFamily="34" charset="0"/>
                <a:ea typeface="Calibri" panose="020F0502020204030204" pitchFamily="34" charset="0"/>
                <a:cs typeface="Calibri" panose="020F0502020204030204" pitchFamily="34" charset="0"/>
              </a:rPr>
              <a:t>.  Was not recording this as a significant concern (from the HOA)</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February 13, 2025: responded to inquiry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 Name </a:t>
            </a:r>
            <a:r>
              <a:rPr lang="en-US" sz="1100" dirty="0">
                <a:effectLst/>
                <a:latin typeface="Calibri" panose="020F0502020204030204" pitchFamily="34" charset="0"/>
                <a:ea typeface="Calibri" panose="020F0502020204030204" pitchFamily="34" charset="0"/>
                <a:cs typeface="Calibri" panose="020F0502020204030204" pitchFamily="34" charset="0"/>
              </a:rPr>
              <a:t>and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 HOA Management Employee</a:t>
            </a:r>
            <a:r>
              <a:rPr lang="en-US" sz="1100" dirty="0">
                <a:effectLst/>
                <a:latin typeface="Calibri" panose="020F0502020204030204" pitchFamily="34" charset="0"/>
                <a:ea typeface="Calibri" panose="020F0502020204030204" pitchFamily="34" charset="0"/>
                <a:cs typeface="Calibri" panose="020F0502020204030204" pitchFamily="34" charset="0"/>
              </a:rPr>
              <a:t>) by email “</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 Name</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I'll follow up with the DRC and let you know what they say.”</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February 13, 2025: HOA prepares a letter for compliance</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February 14, 2025: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Name</a:t>
            </a:r>
            <a:r>
              <a:rPr lang="en-US" sz="1100" dirty="0">
                <a:effectLst/>
                <a:latin typeface="Calibri" panose="020F0502020204030204" pitchFamily="34" charset="0"/>
                <a:ea typeface="Calibri" panose="020F0502020204030204" pitchFamily="34" charset="0"/>
                <a:cs typeface="Calibri" panose="020F0502020204030204" pitchFamily="34" charset="0"/>
              </a:rPr>
              <a:t> emailed “We are very hopeful there are not concerns. There is an additional privacy wall from the busiest street – which I think, is the trigger the shed can be seen”</a:t>
            </a:r>
          </a:p>
          <a:p>
            <a:pPr marL="800100" lvl="1" indent="-342900">
              <a:buFont typeface="Aptos" panose="020B00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February 14, 2025: HOA has time stamp on letter for compliance – this letter has the words “STOP” in the document</a:t>
            </a:r>
          </a:p>
          <a:p>
            <a:pPr marL="800100" lvl="1" indent="-342900">
              <a:buFont typeface="Aptos" panose="020B0004020202020204" pitchFamily="34" charset="0"/>
              <a:buChar char="-"/>
            </a:pP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HOA-Resident-Masked</a:t>
            </a:r>
            <a:r>
              <a:rPr lang="en-US" sz="1100" dirty="0">
                <a:effectLst/>
                <a:latin typeface="Calibri" panose="020F0502020204030204" pitchFamily="34" charset="0"/>
                <a:ea typeface="Calibri" panose="020F0502020204030204" pitchFamily="34" charset="0"/>
                <a:cs typeface="Calibri" panose="020F0502020204030204" pitchFamily="34" charset="0"/>
              </a:rPr>
              <a:t>  phone call to office – left message</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February 15, 2025: Assumed first delivery date of the HOA letter</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February 15-17, 21025: we were not home and were in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MASKED-different-City-FL</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February 18, 2025: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 Name </a:t>
            </a:r>
            <a:r>
              <a:rPr lang="en-US" sz="1100" dirty="0">
                <a:effectLst/>
                <a:latin typeface="Calibri" panose="020F0502020204030204" pitchFamily="34" charset="0"/>
                <a:ea typeface="Calibri" panose="020F0502020204030204" pitchFamily="34" charset="0"/>
                <a:cs typeface="Calibri" panose="020F0502020204030204" pitchFamily="34" charset="0"/>
              </a:rPr>
              <a:t>phone call to office – left message</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February 20, 2025: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 Name </a:t>
            </a:r>
            <a:r>
              <a:rPr lang="en-US" sz="1100" dirty="0">
                <a:effectLst/>
                <a:latin typeface="Calibri" panose="020F0502020204030204" pitchFamily="34" charset="0"/>
                <a:ea typeface="Calibri" panose="020F0502020204030204" pitchFamily="34" charset="0"/>
                <a:cs typeface="Calibri" panose="020F0502020204030204" pitchFamily="34" charset="0"/>
              </a:rPr>
              <a:t>contacted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HOA MASKED HOA Management Employee </a:t>
            </a:r>
            <a:r>
              <a:rPr lang="en-US" sz="1100" dirty="0">
                <a:effectLst/>
                <a:latin typeface="Calibri" panose="020F0502020204030204" pitchFamily="34" charset="0"/>
                <a:ea typeface="Calibri" panose="020F0502020204030204" pitchFamily="34" charset="0"/>
                <a:cs typeface="Calibri" panose="020F0502020204030204" pitchFamily="34" charset="0"/>
              </a:rPr>
              <a:t>twice by phone inquiring on status between 2/14/25 and this date checking on status of DRC and HOA guidance</a:t>
            </a:r>
          </a:p>
        </p:txBody>
      </p:sp>
    </p:spTree>
    <p:extLst>
      <p:ext uri="{BB962C8B-B14F-4D97-AF65-F5344CB8AC3E}">
        <p14:creationId xmlns:p14="http://schemas.microsoft.com/office/powerpoint/2010/main" val="298577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9B1BA-80F0-7878-2407-856045DFC31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83FB46-80EC-A838-3B52-9A06EFC36569}"/>
              </a:ext>
            </a:extLst>
          </p:cNvPr>
          <p:cNvSpPr txBox="1"/>
          <p:nvPr/>
        </p:nvSpPr>
        <p:spPr>
          <a:xfrm>
            <a:off x="439615" y="140677"/>
            <a:ext cx="11482754" cy="6863417"/>
          </a:xfrm>
          <a:prstGeom prst="rect">
            <a:avLst/>
          </a:prstGeom>
          <a:noFill/>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History of events (continued)</a:t>
            </a:r>
          </a:p>
          <a:p>
            <a:pPr marL="171450" indent="-171450">
              <a:buFontTx/>
              <a:buChar char="-"/>
            </a:pPr>
            <a:r>
              <a:rPr lang="en-US" sz="1100" b="1" dirty="0">
                <a:latin typeface="Calibri" panose="020F0502020204030204" pitchFamily="34" charset="0"/>
                <a:ea typeface="Calibri" panose="020F0502020204030204" pitchFamily="34" charset="0"/>
                <a:cs typeface="Calibri" panose="020F0502020204030204" pitchFamily="34" charset="0"/>
              </a:rPr>
              <a:t>February 23, 2025- Email sent by Resident to HOA Manager, HOA Management Employee and Attorney – continuation of email)</a:t>
            </a:r>
          </a:p>
          <a:p>
            <a:pPr marL="0" marR="0">
              <a:buNone/>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February 21, 2025: Attorneys for HOA emailed by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MASKED-Resident-Email</a:t>
            </a:r>
            <a:r>
              <a:rPr lang="en-US" sz="1100" dirty="0">
                <a:effectLst/>
                <a:latin typeface="Calibri" panose="020F0502020204030204" pitchFamily="34" charset="0"/>
                <a:ea typeface="Calibri" panose="020F0502020204030204" pitchFamily="34" charset="0"/>
                <a:cs typeface="Calibri" panose="020F0502020204030204" pitchFamily="34" charset="0"/>
              </a:rPr>
              <a:t> with Demand Letter</a:t>
            </a:r>
          </a:p>
          <a:p>
            <a:pPr marL="800100" lvl="1" indent="-342900">
              <a:buFont typeface="Aptos" panose="020B0004020202020204" pitchFamily="34" charset="0"/>
              <a:buChar char="-"/>
            </a:pP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Masked-Resident-name </a:t>
            </a:r>
            <a:r>
              <a:rPr lang="en-US" sz="1100" dirty="0">
                <a:effectLst/>
                <a:latin typeface="Calibri" panose="020F0502020204030204" pitchFamily="34" charset="0"/>
                <a:ea typeface="Calibri" panose="020F0502020204030204" pitchFamily="34" charset="0"/>
                <a:cs typeface="Calibri" panose="020F0502020204030204" pitchFamily="34" charset="0"/>
              </a:rPr>
              <a:t>contacts HOA speaks with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Masked-HOA-Manager </a:t>
            </a:r>
            <a:r>
              <a:rPr lang="en-US" sz="1100" dirty="0">
                <a:effectLst/>
                <a:latin typeface="Calibri" panose="020F0502020204030204" pitchFamily="34" charset="0"/>
                <a:ea typeface="Calibri" panose="020F0502020204030204" pitchFamily="34" charset="0"/>
                <a:cs typeface="Calibri" panose="020F0502020204030204" pitchFamily="34" charset="0"/>
              </a:rPr>
              <a:t>confused on this action – assured HOA will contact attorneys office and position argument that we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MASKED-Resident-Names</a:t>
            </a:r>
            <a:r>
              <a:rPr lang="en-US" sz="1100" dirty="0">
                <a:effectLst/>
                <a:latin typeface="Calibri" panose="020F0502020204030204" pitchFamily="34" charset="0"/>
                <a:ea typeface="Calibri" panose="020F0502020204030204" pitchFamily="34" charset="0"/>
                <a:cs typeface="Calibri" panose="020F0502020204030204" pitchFamily="34" charset="0"/>
              </a:rPr>
              <a:t>) were informed</a:t>
            </a:r>
          </a:p>
          <a:p>
            <a:pPr marL="1200150" lvl="2" indent="-285750">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At this point,  we were not informed of any demand or courtesy letter… It NEVER came up by anyone with multiple opportunities such as email to which we have been continually responsive or discussions held</a:t>
            </a:r>
          </a:p>
          <a:p>
            <a:pPr marL="800100" lvl="1" indent="-342900">
              <a:buFont typeface="Aptos" panose="020B0004020202020204" pitchFamily="34" charset="0"/>
              <a:buChar char="-"/>
            </a:pP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MASKED-Resident-Name</a:t>
            </a:r>
            <a:r>
              <a:rPr lang="en-US" sz="1100" dirty="0">
                <a:effectLst/>
                <a:latin typeface="Calibri" panose="020F0502020204030204" pitchFamily="34" charset="0"/>
                <a:ea typeface="Calibri" panose="020F0502020204030204" pitchFamily="34" charset="0"/>
                <a:cs typeface="Calibri" panose="020F0502020204030204" pitchFamily="34" charset="0"/>
              </a:rPr>
              <a:t> contacts Attorneys to provide statements required on STOP</a:t>
            </a:r>
          </a:p>
          <a:p>
            <a:pPr marL="800100" lvl="1" indent="-342900">
              <a:buFont typeface="Aptos" panose="020B0004020202020204" pitchFamily="34" charset="0"/>
              <a:buChar char="-"/>
            </a:pP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MASKED-Resident-Name </a:t>
            </a:r>
            <a:r>
              <a:rPr lang="en-US" sz="1100" dirty="0">
                <a:effectLst/>
                <a:latin typeface="Calibri" panose="020F0502020204030204" pitchFamily="34" charset="0"/>
                <a:ea typeface="Calibri" panose="020F0502020204030204" pitchFamily="34" charset="0"/>
                <a:cs typeface="Calibri" panose="020F0502020204030204" pitchFamily="34" charset="0"/>
              </a:rPr>
              <a:t>follows up due to not seeing the communications and explained by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Masked-HOA-Manager</a:t>
            </a:r>
            <a:r>
              <a:rPr lang="en-US" sz="1100" dirty="0">
                <a:effectLst/>
                <a:latin typeface="Calibri" panose="020F0502020204030204" pitchFamily="34" charset="0"/>
                <a:ea typeface="Calibri" panose="020F0502020204030204" pitchFamily="34" charset="0"/>
                <a:cs typeface="Calibri" panose="020F0502020204030204" pitchFamily="34" charset="0"/>
              </a:rPr>
              <a:t> so the Attorney are aware.  Includes request for any existing HOA Due Process whereas the resident (</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MASKED-Resident-Names</a:t>
            </a:r>
            <a:r>
              <a:rPr lang="en-US" sz="1100" dirty="0">
                <a:effectLst/>
                <a:latin typeface="Calibri" panose="020F0502020204030204" pitchFamily="34" charset="0"/>
                <a:ea typeface="Calibri" panose="020F0502020204030204" pitchFamily="34" charset="0"/>
                <a:cs typeface="Calibri" panose="020F0502020204030204" pitchFamily="34" charset="0"/>
              </a:rPr>
              <a:t>) do not feel the HOA met it’s obligations to communicate and affirm that the residents understand any compliance concerns/directives</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 have serious concerns that the HOA communication process are lacking with multiple opportunities to not escalate. Sending a letter, having no confirmation that we were aware of that letter, having multiple communication touchpoints (emails, phone calls) and never mentioning this letter is a failure on the HOA followed by a decision to escalate (unnecessarily) legal representatives.  Comically, your Attorney office seems to be better.  They emailed me and I responded same day.  I don’t know why the HOA failed for over 7 days to communicate it’s concerns in a manner that affirmed our understanding but that was the HOA decision and approach.</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 feel we did the right thing  engaging in the DRC process and communicating continually with the HOA staff but am now being blindsided by the approach taken by the HOA.  I wish to resolve this, but if the HOA does not deescalate this direction, I have no choice but to match. I am assuming this will incur additional fees on both parties which is another unnecessary direction and decision by the HOA. Everyone who reads this please understand this.  I am a Military Officer.  I do not “break rules” and I am built with integrity.  This effort is a blindside hit to us and I will not pay extra when I feel that an opposing party built the conditions and made the decision to be at this stage of the “concern”.  So yes, I would rather fight this at thousands of dollars to stand on principle.  We would not be here if you had better communications and processes to manage this community. While this is a small sum, it is the principle of argument that the HOA failed to confirm that we understood any condition of non-compliance prior to escalation of engaging attorney offices.  Had the HOA informed me and confirmed I understood, I would have complied prior to the escalation and fiscal costs incurred.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Three things</a:t>
            </a:r>
          </a:p>
          <a:p>
            <a:pPr marL="800100" lvl="1" indent="-342900">
              <a:buFont typeface="+mj-lt"/>
              <a:buAutoNum type="arabicPeriod"/>
            </a:pPr>
            <a:r>
              <a:rPr lang="en-US" sz="1100" dirty="0">
                <a:effectLst/>
                <a:latin typeface="Calibri" panose="020F0502020204030204" pitchFamily="34" charset="0"/>
                <a:ea typeface="Calibri" panose="020F0502020204030204" pitchFamily="34" charset="0"/>
                <a:cs typeface="Calibri" panose="020F0502020204030204" pitchFamily="34" charset="0"/>
              </a:rPr>
              <a:t>I am waiting for any due process from the HOA on this matter</a:t>
            </a:r>
          </a:p>
          <a:p>
            <a:pPr marL="800100" lvl="1" indent="-342900">
              <a:buFont typeface="+mj-lt"/>
              <a:buAutoNum type="arabicPeriod"/>
            </a:pPr>
            <a:r>
              <a:rPr lang="en-US" sz="1100" dirty="0">
                <a:effectLst/>
                <a:latin typeface="Calibri" panose="020F0502020204030204" pitchFamily="34" charset="0"/>
                <a:ea typeface="Calibri" panose="020F0502020204030204" pitchFamily="34" charset="0"/>
                <a:cs typeface="Calibri" panose="020F0502020204030204" pitchFamily="34" charset="0"/>
              </a:rPr>
              <a:t>I have put my application together to join the HOA Board of Directors and will send that in separate correspondence within intent to aide in correction of these mismanaged processes.  I am hopeful I can contribute to the improvement of HOA services (pro bono) by providing my expert judgement and skills around the root causation of this problem.  Literally correct these mismanaged conditions on a daily basis for fortune 500 customers.</a:t>
            </a:r>
          </a:p>
          <a:p>
            <a:pPr marL="800100" lvl="1" indent="-342900">
              <a:buFont typeface="+mj-lt"/>
              <a:buAutoNum type="arabicPeriod"/>
            </a:pPr>
            <a:r>
              <a:rPr lang="en-US" sz="1100" dirty="0">
                <a:effectLst/>
                <a:latin typeface="Calibri" panose="020F0502020204030204" pitchFamily="34" charset="0"/>
                <a:ea typeface="Calibri" panose="020F0502020204030204" pitchFamily="34" charset="0"/>
                <a:cs typeface="Calibri" panose="020F0502020204030204" pitchFamily="34" charset="0"/>
              </a:rPr>
              <a:t>I will remit payment based on the board application requirements with expectations those funds are possibly returned after due process is completed</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I am in process of downloading the entire library of HOA documents there in disarray. They are difficult understand if you can find the rules and guidance.  I will begin my journey in being an expect in all things performed by this HOA</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Thank You</a:t>
            </a:r>
          </a:p>
          <a:p>
            <a:pPr lvl="1"/>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MASKED-Resident-Name</a:t>
            </a:r>
            <a:r>
              <a:rPr lang="en-US"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MASKED-Rank</a:t>
            </a:r>
            <a:r>
              <a:rPr lang="en-US" sz="1100" dirty="0">
                <a:latin typeface="Calibri" panose="020F0502020204030204" pitchFamily="34" charset="0"/>
                <a:ea typeface="Calibri" panose="020F0502020204030204" pitchFamily="34" charset="0"/>
                <a:cs typeface="Calibri" panose="020F0502020204030204" pitchFamily="34" charset="0"/>
              </a:rPr>
              <a:t>)</a:t>
            </a:r>
            <a:r>
              <a:rPr lang="en-US" sz="1100" dirty="0">
                <a:effectLst/>
                <a:latin typeface="Calibri" panose="020F0502020204030204" pitchFamily="34" charset="0"/>
                <a:ea typeface="Calibri" panose="020F0502020204030204" pitchFamily="34" charset="0"/>
                <a:cs typeface="Calibri" panose="020F0502020204030204" pitchFamily="34" charset="0"/>
              </a:rPr>
              <a:t> USAF (ret)</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328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874</TotalTime>
  <Words>30078</Words>
  <Application>Microsoft Office PowerPoint</Application>
  <PresentationFormat>Widescreen</PresentationFormat>
  <Paragraphs>1491</Paragraphs>
  <Slides>65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Aptos</vt:lpstr>
      <vt:lpstr>Aptos Display</vt:lpstr>
      <vt:lpstr>Arial</vt:lpstr>
      <vt:lpstr>Calibri</vt:lpstr>
      <vt:lpstr>Courier New</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Scott Roberts</dc:creator>
  <cp:lastModifiedBy>Scott Roberts</cp:lastModifiedBy>
  <cp:revision>6</cp:revision>
  <dcterms:created xsi:type="dcterms:W3CDTF">2025-01-29T23:45:12Z</dcterms:created>
  <dcterms:modified xsi:type="dcterms:W3CDTF">2025-04-23T20:20:07Z</dcterms:modified>
</cp:coreProperties>
</file>