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351" r:id="rId5"/>
    <p:sldId id="259" r:id="rId6"/>
    <p:sldId id="276" r:id="rId7"/>
    <p:sldId id="271" r:id="rId8"/>
    <p:sldId id="270" r:id="rId9"/>
    <p:sldId id="273" r:id="rId10"/>
    <p:sldId id="272" r:id="rId11"/>
    <p:sldId id="274" r:id="rId12"/>
    <p:sldId id="277" r:id="rId13"/>
    <p:sldId id="280" r:id="rId14"/>
    <p:sldId id="282" r:id="rId15"/>
    <p:sldId id="279" r:id="rId16"/>
    <p:sldId id="281" r:id="rId17"/>
    <p:sldId id="284" r:id="rId18"/>
    <p:sldId id="358" r:id="rId19"/>
    <p:sldId id="286" r:id="rId20"/>
    <p:sldId id="287" r:id="rId21"/>
    <p:sldId id="262" r:id="rId22"/>
    <p:sldId id="353" r:id="rId23"/>
    <p:sldId id="354" r:id="rId24"/>
    <p:sldId id="355" r:id="rId25"/>
    <p:sldId id="356" r:id="rId26"/>
    <p:sldId id="3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00B71-4E3A-4441-88D6-9F4DFD52A0AA}" v="11" dt="2025-04-23T20:46:55.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6" autoAdjust="0"/>
    <p:restoredTop sz="97075" autoAdjust="0"/>
  </p:normalViewPr>
  <p:slideViewPr>
    <p:cSldViewPr snapToGrid="0">
      <p:cViewPr varScale="1">
        <p:scale>
          <a:sx n="130" d="100"/>
          <a:sy n="130" d="100"/>
        </p:scale>
        <p:origin x="86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Roberts" userId="e0059705ecceb3f3" providerId="LiveId" clId="{83D00B71-4E3A-4441-88D6-9F4DFD52A0AA}"/>
    <pc:docChg chg="undo custSel addSld delSld modSld sldOrd">
      <pc:chgData name="Scott Roberts" userId="e0059705ecceb3f3" providerId="LiveId" clId="{83D00B71-4E3A-4441-88D6-9F4DFD52A0AA}" dt="2025-04-23T20:46:55.587" v="129"/>
      <pc:docMkLst>
        <pc:docMk/>
      </pc:docMkLst>
      <pc:sldChg chg="ord">
        <pc:chgData name="Scott Roberts" userId="e0059705ecceb3f3" providerId="LiveId" clId="{83D00B71-4E3A-4441-88D6-9F4DFD52A0AA}" dt="2025-04-23T20:46:33.748" v="128"/>
        <pc:sldMkLst>
          <pc:docMk/>
          <pc:sldMk cId="2027883640" sldId="262"/>
        </pc:sldMkLst>
      </pc:sldChg>
      <pc:sldChg chg="modSp mod">
        <pc:chgData name="Scott Roberts" userId="e0059705ecceb3f3" providerId="LiveId" clId="{83D00B71-4E3A-4441-88D6-9F4DFD52A0AA}" dt="2025-04-21T22:07:57.025" v="61" actId="20577"/>
        <pc:sldMkLst>
          <pc:docMk/>
          <pc:sldMk cId="544952052" sldId="279"/>
        </pc:sldMkLst>
        <pc:spChg chg="mod">
          <ac:chgData name="Scott Roberts" userId="e0059705ecceb3f3" providerId="LiveId" clId="{83D00B71-4E3A-4441-88D6-9F4DFD52A0AA}" dt="2025-04-21T22:07:57.025" v="61" actId="20577"/>
          <ac:spMkLst>
            <pc:docMk/>
            <pc:sldMk cId="544952052" sldId="279"/>
            <ac:spMk id="4" creationId="{00A74F5E-B1E2-30B9-C1BC-74FE74A7D2EF}"/>
          </ac:spMkLst>
        </pc:spChg>
      </pc:sldChg>
      <pc:sldChg chg="addSp delSp modSp mod">
        <pc:chgData name="Scott Roberts" userId="e0059705ecceb3f3" providerId="LiveId" clId="{83D00B71-4E3A-4441-88D6-9F4DFD52A0AA}" dt="2025-04-21T22:05:34.616" v="36" actId="478"/>
        <pc:sldMkLst>
          <pc:docMk/>
          <pc:sldMk cId="1796531365" sldId="281"/>
        </pc:sldMkLst>
        <pc:spChg chg="add mod">
          <ac:chgData name="Scott Roberts" userId="e0059705ecceb3f3" providerId="LiveId" clId="{83D00B71-4E3A-4441-88D6-9F4DFD52A0AA}" dt="2025-04-21T22:04:58.655" v="31" actId="1076"/>
          <ac:spMkLst>
            <pc:docMk/>
            <pc:sldMk cId="1796531365" sldId="281"/>
            <ac:spMk id="2" creationId="{359AC303-8BA6-BF54-F98D-1F5736F25426}"/>
          </ac:spMkLst>
        </pc:spChg>
        <pc:spChg chg="add mod">
          <ac:chgData name="Scott Roberts" userId="e0059705ecceb3f3" providerId="LiveId" clId="{83D00B71-4E3A-4441-88D6-9F4DFD52A0AA}" dt="2025-04-21T22:04:41.676" v="27"/>
          <ac:spMkLst>
            <pc:docMk/>
            <pc:sldMk cId="1796531365" sldId="281"/>
            <ac:spMk id="6" creationId="{030452F8-DF20-3EB6-CAE5-F0D41D3116F8}"/>
          </ac:spMkLst>
        </pc:spChg>
        <pc:spChg chg="add mod">
          <ac:chgData name="Scott Roberts" userId="e0059705ecceb3f3" providerId="LiveId" clId="{83D00B71-4E3A-4441-88D6-9F4DFD52A0AA}" dt="2025-04-21T22:05:06.197" v="33" actId="14100"/>
          <ac:spMkLst>
            <pc:docMk/>
            <pc:sldMk cId="1796531365" sldId="281"/>
            <ac:spMk id="8" creationId="{60C87CBD-7791-9955-D246-349C1DA662A9}"/>
          </ac:spMkLst>
        </pc:spChg>
        <pc:spChg chg="add mod">
          <ac:chgData name="Scott Roberts" userId="e0059705ecceb3f3" providerId="LiveId" clId="{83D00B71-4E3A-4441-88D6-9F4DFD52A0AA}" dt="2025-04-21T22:05:24.858" v="35" actId="14100"/>
          <ac:spMkLst>
            <pc:docMk/>
            <pc:sldMk cId="1796531365" sldId="281"/>
            <ac:spMk id="9" creationId="{403A4F36-14CE-4AA1-DAAE-D03DF0A85FD8}"/>
          </ac:spMkLst>
        </pc:spChg>
      </pc:sldChg>
      <pc:sldChg chg="modSp mod">
        <pc:chgData name="Scott Roberts" userId="e0059705ecceb3f3" providerId="LiveId" clId="{83D00B71-4E3A-4441-88D6-9F4DFD52A0AA}" dt="2025-04-21T22:07:48.431" v="55" actId="20577"/>
        <pc:sldMkLst>
          <pc:docMk/>
          <pc:sldMk cId="2387196348" sldId="282"/>
        </pc:sldMkLst>
        <pc:spChg chg="mod">
          <ac:chgData name="Scott Roberts" userId="e0059705ecceb3f3" providerId="LiveId" clId="{83D00B71-4E3A-4441-88D6-9F4DFD52A0AA}" dt="2025-04-21T22:07:48.431" v="55" actId="20577"/>
          <ac:spMkLst>
            <pc:docMk/>
            <pc:sldMk cId="2387196348" sldId="282"/>
            <ac:spMk id="3" creationId="{0F1CE0C1-4D24-498D-A85E-E1CBCFFAA7F1}"/>
          </ac:spMkLst>
        </pc:spChg>
      </pc:sldChg>
      <pc:sldChg chg="addSp delSp modSp mod">
        <pc:chgData name="Scott Roberts" userId="e0059705ecceb3f3" providerId="LiveId" clId="{83D00B71-4E3A-4441-88D6-9F4DFD52A0AA}" dt="2025-04-23T20:46:55.587" v="129"/>
        <pc:sldMkLst>
          <pc:docMk/>
          <pc:sldMk cId="4251026411" sldId="284"/>
        </pc:sldMkLst>
        <pc:spChg chg="mod">
          <ac:chgData name="Scott Roberts" userId="e0059705ecceb3f3" providerId="LiveId" clId="{83D00B71-4E3A-4441-88D6-9F4DFD52A0AA}" dt="2025-04-21T22:06:11.374" v="49" actId="20577"/>
          <ac:spMkLst>
            <pc:docMk/>
            <pc:sldMk cId="4251026411" sldId="284"/>
            <ac:spMk id="2" creationId="{D44B2EC6-0D33-B8A7-266E-44AF69B36B03}"/>
          </ac:spMkLst>
        </pc:spChg>
        <pc:spChg chg="add mod">
          <ac:chgData name="Scott Roberts" userId="e0059705ecceb3f3" providerId="LiveId" clId="{83D00B71-4E3A-4441-88D6-9F4DFD52A0AA}" dt="2025-04-23T20:46:55.587" v="129"/>
          <ac:spMkLst>
            <pc:docMk/>
            <pc:sldMk cId="4251026411" sldId="284"/>
            <ac:spMk id="17" creationId="{1A588164-E983-65F0-4B4D-5C6B7AC02658}"/>
          </ac:spMkLst>
        </pc:spChg>
        <pc:spChg chg="add mod">
          <ac:chgData name="Scott Roberts" userId="e0059705ecceb3f3" providerId="LiveId" clId="{83D00B71-4E3A-4441-88D6-9F4DFD52A0AA}" dt="2025-04-21T22:04:47.569" v="28"/>
          <ac:spMkLst>
            <pc:docMk/>
            <pc:sldMk cId="4251026411" sldId="284"/>
            <ac:spMk id="19" creationId="{1EB8F127-0B08-5CA0-34CF-76BCFC9D343F}"/>
          </ac:spMkLst>
        </pc:spChg>
        <pc:spChg chg="add mod">
          <ac:chgData name="Scott Roberts" userId="e0059705ecceb3f3" providerId="LiveId" clId="{83D00B71-4E3A-4441-88D6-9F4DFD52A0AA}" dt="2025-04-23T20:46:55.587" v="129"/>
          <ac:spMkLst>
            <pc:docMk/>
            <pc:sldMk cId="4251026411" sldId="284"/>
            <ac:spMk id="22" creationId="{B09D528E-9CED-E8BD-9BB2-560DBC8018D6}"/>
          </ac:spMkLst>
        </pc:spChg>
        <pc:spChg chg="add mod">
          <ac:chgData name="Scott Roberts" userId="e0059705ecceb3f3" providerId="LiveId" clId="{83D00B71-4E3A-4441-88D6-9F4DFD52A0AA}" dt="2025-04-21T22:05:48.673" v="37"/>
          <ac:spMkLst>
            <pc:docMk/>
            <pc:sldMk cId="4251026411" sldId="284"/>
            <ac:spMk id="26" creationId="{559F3FC7-C7C5-C765-BA1E-34CC8EB64EF3}"/>
          </ac:spMkLst>
        </pc:spChg>
        <pc:spChg chg="add mod">
          <ac:chgData name="Scott Roberts" userId="e0059705ecceb3f3" providerId="LiveId" clId="{83D00B71-4E3A-4441-88D6-9F4DFD52A0AA}" dt="2025-04-21T22:05:48.673" v="37"/>
          <ac:spMkLst>
            <pc:docMk/>
            <pc:sldMk cId="4251026411" sldId="284"/>
            <ac:spMk id="32" creationId="{3F32F79F-EF83-AB58-1625-D3161C9C832F}"/>
          </ac:spMkLst>
        </pc:spChg>
        <pc:spChg chg="add mod">
          <ac:chgData name="Scott Roberts" userId="e0059705ecceb3f3" providerId="LiveId" clId="{83D00B71-4E3A-4441-88D6-9F4DFD52A0AA}" dt="2025-04-21T22:05:48.673" v="37"/>
          <ac:spMkLst>
            <pc:docMk/>
            <pc:sldMk cId="4251026411" sldId="284"/>
            <ac:spMk id="33" creationId="{9934DF48-4157-7B10-EC03-2E0F407B9FDD}"/>
          </ac:spMkLst>
        </pc:spChg>
        <pc:cxnChg chg="add mod">
          <ac:chgData name="Scott Roberts" userId="e0059705ecceb3f3" providerId="LiveId" clId="{83D00B71-4E3A-4441-88D6-9F4DFD52A0AA}" dt="2025-04-23T20:46:55.587" v="129"/>
          <ac:cxnSpMkLst>
            <pc:docMk/>
            <pc:sldMk cId="4251026411" sldId="284"/>
            <ac:cxnSpMk id="8" creationId="{B6F77ADD-2500-F7B0-B999-7433EF626D56}"/>
          </ac:cxnSpMkLst>
        </pc:cxnChg>
      </pc:sldChg>
      <pc:sldChg chg="add del ord">
        <pc:chgData name="Scott Roberts" userId="e0059705ecceb3f3" providerId="LiveId" clId="{83D00B71-4E3A-4441-88D6-9F4DFD52A0AA}" dt="2025-04-23T20:46:24.127" v="126" actId="47"/>
        <pc:sldMkLst>
          <pc:docMk/>
          <pc:sldMk cId="3523577283" sldId="285"/>
        </pc:sldMkLst>
      </pc:sldChg>
      <pc:sldChg chg="modSp del mod">
        <pc:chgData name="Scott Roberts" userId="e0059705ecceb3f3" providerId="LiveId" clId="{83D00B71-4E3A-4441-88D6-9F4DFD52A0AA}" dt="2025-04-23T20:46:24.127" v="126" actId="47"/>
        <pc:sldMkLst>
          <pc:docMk/>
          <pc:sldMk cId="3103053109" sldId="288"/>
        </pc:sldMkLst>
        <pc:spChg chg="mod">
          <ac:chgData name="Scott Roberts" userId="e0059705ecceb3f3" providerId="LiveId" clId="{83D00B71-4E3A-4441-88D6-9F4DFD52A0AA}" dt="2025-04-20T21:32:23.659" v="26"/>
          <ac:spMkLst>
            <pc:docMk/>
            <pc:sldMk cId="3103053109" sldId="288"/>
            <ac:spMk id="4" creationId="{6A815047-9AE3-F1ED-5A8A-E2837332AAC2}"/>
          </ac:spMkLst>
        </pc:spChg>
      </pc:sldChg>
      <pc:sldChg chg="del">
        <pc:chgData name="Scott Roberts" userId="e0059705ecceb3f3" providerId="LiveId" clId="{83D00B71-4E3A-4441-88D6-9F4DFD52A0AA}" dt="2025-04-23T20:46:24.127" v="126" actId="47"/>
        <pc:sldMkLst>
          <pc:docMk/>
          <pc:sldMk cId="2699512345" sldId="289"/>
        </pc:sldMkLst>
      </pc:sldChg>
      <pc:sldChg chg="del">
        <pc:chgData name="Scott Roberts" userId="e0059705ecceb3f3" providerId="LiveId" clId="{83D00B71-4E3A-4441-88D6-9F4DFD52A0AA}" dt="2025-04-23T20:46:24.127" v="126" actId="47"/>
        <pc:sldMkLst>
          <pc:docMk/>
          <pc:sldMk cId="25957234" sldId="290"/>
        </pc:sldMkLst>
      </pc:sldChg>
      <pc:sldChg chg="del">
        <pc:chgData name="Scott Roberts" userId="e0059705ecceb3f3" providerId="LiveId" clId="{83D00B71-4E3A-4441-88D6-9F4DFD52A0AA}" dt="2025-04-23T20:46:24.127" v="126" actId="47"/>
        <pc:sldMkLst>
          <pc:docMk/>
          <pc:sldMk cId="2452557660" sldId="291"/>
        </pc:sldMkLst>
      </pc:sldChg>
      <pc:sldChg chg="del">
        <pc:chgData name="Scott Roberts" userId="e0059705ecceb3f3" providerId="LiveId" clId="{83D00B71-4E3A-4441-88D6-9F4DFD52A0AA}" dt="2025-04-23T20:46:24.127" v="126" actId="47"/>
        <pc:sldMkLst>
          <pc:docMk/>
          <pc:sldMk cId="33524613" sldId="292"/>
        </pc:sldMkLst>
      </pc:sldChg>
      <pc:sldChg chg="del">
        <pc:chgData name="Scott Roberts" userId="e0059705ecceb3f3" providerId="LiveId" clId="{83D00B71-4E3A-4441-88D6-9F4DFD52A0AA}" dt="2025-04-23T20:46:24.127" v="126" actId="47"/>
        <pc:sldMkLst>
          <pc:docMk/>
          <pc:sldMk cId="2767467956" sldId="293"/>
        </pc:sldMkLst>
      </pc:sldChg>
      <pc:sldChg chg="del">
        <pc:chgData name="Scott Roberts" userId="e0059705ecceb3f3" providerId="LiveId" clId="{83D00B71-4E3A-4441-88D6-9F4DFD52A0AA}" dt="2025-04-23T20:46:24.127" v="126" actId="47"/>
        <pc:sldMkLst>
          <pc:docMk/>
          <pc:sldMk cId="2985773931" sldId="294"/>
        </pc:sldMkLst>
      </pc:sldChg>
      <pc:sldChg chg="del">
        <pc:chgData name="Scott Roberts" userId="e0059705ecceb3f3" providerId="LiveId" clId="{83D00B71-4E3A-4441-88D6-9F4DFD52A0AA}" dt="2025-04-23T20:46:24.127" v="126" actId="47"/>
        <pc:sldMkLst>
          <pc:docMk/>
          <pc:sldMk cId="302328738" sldId="295"/>
        </pc:sldMkLst>
      </pc:sldChg>
      <pc:sldChg chg="del">
        <pc:chgData name="Scott Roberts" userId="e0059705ecceb3f3" providerId="LiveId" clId="{83D00B71-4E3A-4441-88D6-9F4DFD52A0AA}" dt="2025-04-23T20:46:24.127" v="126" actId="47"/>
        <pc:sldMkLst>
          <pc:docMk/>
          <pc:sldMk cId="3841992102" sldId="296"/>
        </pc:sldMkLst>
      </pc:sldChg>
      <pc:sldChg chg="del">
        <pc:chgData name="Scott Roberts" userId="e0059705ecceb3f3" providerId="LiveId" clId="{83D00B71-4E3A-4441-88D6-9F4DFD52A0AA}" dt="2025-04-23T20:46:24.127" v="126" actId="47"/>
        <pc:sldMkLst>
          <pc:docMk/>
          <pc:sldMk cId="1093481730" sldId="297"/>
        </pc:sldMkLst>
      </pc:sldChg>
      <pc:sldChg chg="del">
        <pc:chgData name="Scott Roberts" userId="e0059705ecceb3f3" providerId="LiveId" clId="{83D00B71-4E3A-4441-88D6-9F4DFD52A0AA}" dt="2025-04-23T20:46:24.127" v="126" actId="47"/>
        <pc:sldMkLst>
          <pc:docMk/>
          <pc:sldMk cId="2918269314" sldId="298"/>
        </pc:sldMkLst>
      </pc:sldChg>
      <pc:sldChg chg="del">
        <pc:chgData name="Scott Roberts" userId="e0059705ecceb3f3" providerId="LiveId" clId="{83D00B71-4E3A-4441-88D6-9F4DFD52A0AA}" dt="2025-04-23T20:46:24.127" v="126" actId="47"/>
        <pc:sldMkLst>
          <pc:docMk/>
          <pc:sldMk cId="722875790" sldId="299"/>
        </pc:sldMkLst>
      </pc:sldChg>
      <pc:sldChg chg="del">
        <pc:chgData name="Scott Roberts" userId="e0059705ecceb3f3" providerId="LiveId" clId="{83D00B71-4E3A-4441-88D6-9F4DFD52A0AA}" dt="2025-04-23T20:46:24.127" v="126" actId="47"/>
        <pc:sldMkLst>
          <pc:docMk/>
          <pc:sldMk cId="907472087" sldId="300"/>
        </pc:sldMkLst>
      </pc:sldChg>
      <pc:sldChg chg="del">
        <pc:chgData name="Scott Roberts" userId="e0059705ecceb3f3" providerId="LiveId" clId="{83D00B71-4E3A-4441-88D6-9F4DFD52A0AA}" dt="2025-04-23T20:46:24.127" v="126" actId="47"/>
        <pc:sldMkLst>
          <pc:docMk/>
          <pc:sldMk cId="4011494940" sldId="301"/>
        </pc:sldMkLst>
      </pc:sldChg>
      <pc:sldChg chg="del">
        <pc:chgData name="Scott Roberts" userId="e0059705ecceb3f3" providerId="LiveId" clId="{83D00B71-4E3A-4441-88D6-9F4DFD52A0AA}" dt="2025-04-23T20:46:24.127" v="126" actId="47"/>
        <pc:sldMkLst>
          <pc:docMk/>
          <pc:sldMk cId="1298062058" sldId="302"/>
        </pc:sldMkLst>
      </pc:sldChg>
      <pc:sldChg chg="del">
        <pc:chgData name="Scott Roberts" userId="e0059705ecceb3f3" providerId="LiveId" clId="{83D00B71-4E3A-4441-88D6-9F4DFD52A0AA}" dt="2025-04-23T20:46:24.127" v="126" actId="47"/>
        <pc:sldMkLst>
          <pc:docMk/>
          <pc:sldMk cId="3678211065" sldId="303"/>
        </pc:sldMkLst>
      </pc:sldChg>
      <pc:sldChg chg="del">
        <pc:chgData name="Scott Roberts" userId="e0059705ecceb3f3" providerId="LiveId" clId="{83D00B71-4E3A-4441-88D6-9F4DFD52A0AA}" dt="2025-04-23T20:46:24.127" v="126" actId="47"/>
        <pc:sldMkLst>
          <pc:docMk/>
          <pc:sldMk cId="838238633" sldId="304"/>
        </pc:sldMkLst>
      </pc:sldChg>
      <pc:sldChg chg="del">
        <pc:chgData name="Scott Roberts" userId="e0059705ecceb3f3" providerId="LiveId" clId="{83D00B71-4E3A-4441-88D6-9F4DFD52A0AA}" dt="2025-04-23T20:46:24.127" v="126" actId="47"/>
        <pc:sldMkLst>
          <pc:docMk/>
          <pc:sldMk cId="3560052757" sldId="305"/>
        </pc:sldMkLst>
      </pc:sldChg>
      <pc:sldChg chg="del">
        <pc:chgData name="Scott Roberts" userId="e0059705ecceb3f3" providerId="LiveId" clId="{83D00B71-4E3A-4441-88D6-9F4DFD52A0AA}" dt="2025-04-23T20:46:24.127" v="126" actId="47"/>
        <pc:sldMkLst>
          <pc:docMk/>
          <pc:sldMk cId="2210997378" sldId="306"/>
        </pc:sldMkLst>
      </pc:sldChg>
      <pc:sldChg chg="del">
        <pc:chgData name="Scott Roberts" userId="e0059705ecceb3f3" providerId="LiveId" clId="{83D00B71-4E3A-4441-88D6-9F4DFD52A0AA}" dt="2025-04-23T20:46:24.127" v="126" actId="47"/>
        <pc:sldMkLst>
          <pc:docMk/>
          <pc:sldMk cId="887777095" sldId="307"/>
        </pc:sldMkLst>
      </pc:sldChg>
      <pc:sldChg chg="del">
        <pc:chgData name="Scott Roberts" userId="e0059705ecceb3f3" providerId="LiveId" clId="{83D00B71-4E3A-4441-88D6-9F4DFD52A0AA}" dt="2025-04-23T20:46:24.127" v="126" actId="47"/>
        <pc:sldMkLst>
          <pc:docMk/>
          <pc:sldMk cId="2474273289" sldId="308"/>
        </pc:sldMkLst>
      </pc:sldChg>
      <pc:sldChg chg="del">
        <pc:chgData name="Scott Roberts" userId="e0059705ecceb3f3" providerId="LiveId" clId="{83D00B71-4E3A-4441-88D6-9F4DFD52A0AA}" dt="2025-04-23T20:46:24.127" v="126" actId="47"/>
        <pc:sldMkLst>
          <pc:docMk/>
          <pc:sldMk cId="4190614686" sldId="309"/>
        </pc:sldMkLst>
      </pc:sldChg>
      <pc:sldChg chg="del">
        <pc:chgData name="Scott Roberts" userId="e0059705ecceb3f3" providerId="LiveId" clId="{83D00B71-4E3A-4441-88D6-9F4DFD52A0AA}" dt="2025-04-23T20:46:24.127" v="126" actId="47"/>
        <pc:sldMkLst>
          <pc:docMk/>
          <pc:sldMk cId="606722198" sldId="310"/>
        </pc:sldMkLst>
      </pc:sldChg>
      <pc:sldChg chg="del">
        <pc:chgData name="Scott Roberts" userId="e0059705ecceb3f3" providerId="LiveId" clId="{83D00B71-4E3A-4441-88D6-9F4DFD52A0AA}" dt="2025-04-23T20:46:24.127" v="126" actId="47"/>
        <pc:sldMkLst>
          <pc:docMk/>
          <pc:sldMk cId="1210811837" sldId="311"/>
        </pc:sldMkLst>
      </pc:sldChg>
      <pc:sldChg chg="del">
        <pc:chgData name="Scott Roberts" userId="e0059705ecceb3f3" providerId="LiveId" clId="{83D00B71-4E3A-4441-88D6-9F4DFD52A0AA}" dt="2025-04-23T20:46:24.127" v="126" actId="47"/>
        <pc:sldMkLst>
          <pc:docMk/>
          <pc:sldMk cId="1255930927" sldId="312"/>
        </pc:sldMkLst>
      </pc:sldChg>
      <pc:sldChg chg="del">
        <pc:chgData name="Scott Roberts" userId="e0059705ecceb3f3" providerId="LiveId" clId="{83D00B71-4E3A-4441-88D6-9F4DFD52A0AA}" dt="2025-04-23T20:46:24.127" v="126" actId="47"/>
        <pc:sldMkLst>
          <pc:docMk/>
          <pc:sldMk cId="3310740244" sldId="313"/>
        </pc:sldMkLst>
      </pc:sldChg>
      <pc:sldChg chg="del">
        <pc:chgData name="Scott Roberts" userId="e0059705ecceb3f3" providerId="LiveId" clId="{83D00B71-4E3A-4441-88D6-9F4DFD52A0AA}" dt="2025-04-23T20:46:24.127" v="126" actId="47"/>
        <pc:sldMkLst>
          <pc:docMk/>
          <pc:sldMk cId="1271990951" sldId="314"/>
        </pc:sldMkLst>
      </pc:sldChg>
      <pc:sldChg chg="del">
        <pc:chgData name="Scott Roberts" userId="e0059705ecceb3f3" providerId="LiveId" clId="{83D00B71-4E3A-4441-88D6-9F4DFD52A0AA}" dt="2025-04-23T20:46:24.127" v="126" actId="47"/>
        <pc:sldMkLst>
          <pc:docMk/>
          <pc:sldMk cId="2914834134" sldId="315"/>
        </pc:sldMkLst>
      </pc:sldChg>
      <pc:sldChg chg="del">
        <pc:chgData name="Scott Roberts" userId="e0059705ecceb3f3" providerId="LiveId" clId="{83D00B71-4E3A-4441-88D6-9F4DFD52A0AA}" dt="2025-04-23T20:46:24.127" v="126" actId="47"/>
        <pc:sldMkLst>
          <pc:docMk/>
          <pc:sldMk cId="3838183212" sldId="316"/>
        </pc:sldMkLst>
      </pc:sldChg>
      <pc:sldChg chg="modSp del mod">
        <pc:chgData name="Scott Roberts" userId="e0059705ecceb3f3" providerId="LiveId" clId="{83D00B71-4E3A-4441-88D6-9F4DFD52A0AA}" dt="2025-04-23T20:46:24.127" v="126" actId="47"/>
        <pc:sldMkLst>
          <pc:docMk/>
          <pc:sldMk cId="3081360244" sldId="317"/>
        </pc:sldMkLst>
        <pc:spChg chg="mod">
          <ac:chgData name="Scott Roberts" userId="e0059705ecceb3f3" providerId="LiveId" clId="{83D00B71-4E3A-4441-88D6-9F4DFD52A0AA}" dt="2025-04-21T22:08:32.128" v="85" actId="207"/>
          <ac:spMkLst>
            <pc:docMk/>
            <pc:sldMk cId="3081360244" sldId="317"/>
            <ac:spMk id="4" creationId="{1D757E0B-B5C5-DFFB-56CD-0D8DF3E46ECC}"/>
          </ac:spMkLst>
        </pc:spChg>
      </pc:sldChg>
      <pc:sldChg chg="del">
        <pc:chgData name="Scott Roberts" userId="e0059705ecceb3f3" providerId="LiveId" clId="{83D00B71-4E3A-4441-88D6-9F4DFD52A0AA}" dt="2025-04-23T20:46:24.127" v="126" actId="47"/>
        <pc:sldMkLst>
          <pc:docMk/>
          <pc:sldMk cId="3053302196" sldId="318"/>
        </pc:sldMkLst>
      </pc:sldChg>
      <pc:sldChg chg="del">
        <pc:chgData name="Scott Roberts" userId="e0059705ecceb3f3" providerId="LiveId" clId="{83D00B71-4E3A-4441-88D6-9F4DFD52A0AA}" dt="2025-04-23T20:46:24.127" v="126" actId="47"/>
        <pc:sldMkLst>
          <pc:docMk/>
          <pc:sldMk cId="2049839962" sldId="319"/>
        </pc:sldMkLst>
      </pc:sldChg>
      <pc:sldChg chg="del">
        <pc:chgData name="Scott Roberts" userId="e0059705ecceb3f3" providerId="LiveId" clId="{83D00B71-4E3A-4441-88D6-9F4DFD52A0AA}" dt="2025-04-23T20:46:24.127" v="126" actId="47"/>
        <pc:sldMkLst>
          <pc:docMk/>
          <pc:sldMk cId="3132332215" sldId="320"/>
        </pc:sldMkLst>
      </pc:sldChg>
      <pc:sldChg chg="del">
        <pc:chgData name="Scott Roberts" userId="e0059705ecceb3f3" providerId="LiveId" clId="{83D00B71-4E3A-4441-88D6-9F4DFD52A0AA}" dt="2025-04-23T20:46:24.127" v="126" actId="47"/>
        <pc:sldMkLst>
          <pc:docMk/>
          <pc:sldMk cId="1501220201" sldId="321"/>
        </pc:sldMkLst>
      </pc:sldChg>
      <pc:sldChg chg="del">
        <pc:chgData name="Scott Roberts" userId="e0059705ecceb3f3" providerId="LiveId" clId="{83D00B71-4E3A-4441-88D6-9F4DFD52A0AA}" dt="2025-04-23T20:46:24.127" v="126" actId="47"/>
        <pc:sldMkLst>
          <pc:docMk/>
          <pc:sldMk cId="322842578" sldId="322"/>
        </pc:sldMkLst>
      </pc:sldChg>
      <pc:sldChg chg="del">
        <pc:chgData name="Scott Roberts" userId="e0059705ecceb3f3" providerId="LiveId" clId="{83D00B71-4E3A-4441-88D6-9F4DFD52A0AA}" dt="2025-04-23T20:46:24.127" v="126" actId="47"/>
        <pc:sldMkLst>
          <pc:docMk/>
          <pc:sldMk cId="2020889474" sldId="323"/>
        </pc:sldMkLst>
      </pc:sldChg>
      <pc:sldChg chg="del">
        <pc:chgData name="Scott Roberts" userId="e0059705ecceb3f3" providerId="LiveId" clId="{83D00B71-4E3A-4441-88D6-9F4DFD52A0AA}" dt="2025-04-23T20:46:24.127" v="126" actId="47"/>
        <pc:sldMkLst>
          <pc:docMk/>
          <pc:sldMk cId="808659745" sldId="324"/>
        </pc:sldMkLst>
      </pc:sldChg>
      <pc:sldChg chg="del">
        <pc:chgData name="Scott Roberts" userId="e0059705ecceb3f3" providerId="LiveId" clId="{83D00B71-4E3A-4441-88D6-9F4DFD52A0AA}" dt="2025-04-23T20:46:24.127" v="126" actId="47"/>
        <pc:sldMkLst>
          <pc:docMk/>
          <pc:sldMk cId="3520658939" sldId="325"/>
        </pc:sldMkLst>
      </pc:sldChg>
      <pc:sldChg chg="del">
        <pc:chgData name="Scott Roberts" userId="e0059705ecceb3f3" providerId="LiveId" clId="{83D00B71-4E3A-4441-88D6-9F4DFD52A0AA}" dt="2025-04-23T20:46:24.127" v="126" actId="47"/>
        <pc:sldMkLst>
          <pc:docMk/>
          <pc:sldMk cId="2458803607" sldId="326"/>
        </pc:sldMkLst>
      </pc:sldChg>
      <pc:sldChg chg="del">
        <pc:chgData name="Scott Roberts" userId="e0059705ecceb3f3" providerId="LiveId" clId="{83D00B71-4E3A-4441-88D6-9F4DFD52A0AA}" dt="2025-04-23T20:46:24.127" v="126" actId="47"/>
        <pc:sldMkLst>
          <pc:docMk/>
          <pc:sldMk cId="711943020" sldId="327"/>
        </pc:sldMkLst>
      </pc:sldChg>
      <pc:sldChg chg="del">
        <pc:chgData name="Scott Roberts" userId="e0059705ecceb3f3" providerId="LiveId" clId="{83D00B71-4E3A-4441-88D6-9F4DFD52A0AA}" dt="2025-04-23T20:46:24.127" v="126" actId="47"/>
        <pc:sldMkLst>
          <pc:docMk/>
          <pc:sldMk cId="2591499772" sldId="328"/>
        </pc:sldMkLst>
      </pc:sldChg>
      <pc:sldChg chg="del">
        <pc:chgData name="Scott Roberts" userId="e0059705ecceb3f3" providerId="LiveId" clId="{83D00B71-4E3A-4441-88D6-9F4DFD52A0AA}" dt="2025-04-23T20:46:24.127" v="126" actId="47"/>
        <pc:sldMkLst>
          <pc:docMk/>
          <pc:sldMk cId="1313820006" sldId="329"/>
        </pc:sldMkLst>
      </pc:sldChg>
      <pc:sldChg chg="modSp del mod">
        <pc:chgData name="Scott Roberts" userId="e0059705ecceb3f3" providerId="LiveId" clId="{83D00B71-4E3A-4441-88D6-9F4DFD52A0AA}" dt="2025-04-23T20:46:24.127" v="126" actId="47"/>
        <pc:sldMkLst>
          <pc:docMk/>
          <pc:sldMk cId="1576283060" sldId="330"/>
        </pc:sldMkLst>
        <pc:spChg chg="mod">
          <ac:chgData name="Scott Roberts" userId="e0059705ecceb3f3" providerId="LiveId" clId="{83D00B71-4E3A-4441-88D6-9F4DFD52A0AA}" dt="2025-04-21T22:08:54.732" v="117"/>
          <ac:spMkLst>
            <pc:docMk/>
            <pc:sldMk cId="1576283060" sldId="330"/>
            <ac:spMk id="4" creationId="{B8DC4F6F-8F37-B572-2A55-24F878960CDC}"/>
          </ac:spMkLst>
        </pc:spChg>
      </pc:sldChg>
      <pc:sldChg chg="del">
        <pc:chgData name="Scott Roberts" userId="e0059705ecceb3f3" providerId="LiveId" clId="{83D00B71-4E3A-4441-88D6-9F4DFD52A0AA}" dt="2025-04-23T20:46:24.127" v="126" actId="47"/>
        <pc:sldMkLst>
          <pc:docMk/>
          <pc:sldMk cId="4234360615" sldId="331"/>
        </pc:sldMkLst>
      </pc:sldChg>
      <pc:sldChg chg="del">
        <pc:chgData name="Scott Roberts" userId="e0059705ecceb3f3" providerId="LiveId" clId="{83D00B71-4E3A-4441-88D6-9F4DFD52A0AA}" dt="2025-04-23T20:46:24.127" v="126" actId="47"/>
        <pc:sldMkLst>
          <pc:docMk/>
          <pc:sldMk cId="17173477" sldId="332"/>
        </pc:sldMkLst>
      </pc:sldChg>
      <pc:sldChg chg="del">
        <pc:chgData name="Scott Roberts" userId="e0059705ecceb3f3" providerId="LiveId" clId="{83D00B71-4E3A-4441-88D6-9F4DFD52A0AA}" dt="2025-04-23T20:46:24.127" v="126" actId="47"/>
        <pc:sldMkLst>
          <pc:docMk/>
          <pc:sldMk cId="3123236188" sldId="333"/>
        </pc:sldMkLst>
      </pc:sldChg>
      <pc:sldChg chg="del">
        <pc:chgData name="Scott Roberts" userId="e0059705ecceb3f3" providerId="LiveId" clId="{83D00B71-4E3A-4441-88D6-9F4DFD52A0AA}" dt="2025-04-23T20:46:24.127" v="126" actId="47"/>
        <pc:sldMkLst>
          <pc:docMk/>
          <pc:sldMk cId="3871355753" sldId="334"/>
        </pc:sldMkLst>
      </pc:sldChg>
      <pc:sldChg chg="del">
        <pc:chgData name="Scott Roberts" userId="e0059705ecceb3f3" providerId="LiveId" clId="{83D00B71-4E3A-4441-88D6-9F4DFD52A0AA}" dt="2025-04-23T20:46:24.127" v="126" actId="47"/>
        <pc:sldMkLst>
          <pc:docMk/>
          <pc:sldMk cId="2269675813" sldId="335"/>
        </pc:sldMkLst>
      </pc:sldChg>
      <pc:sldChg chg="del">
        <pc:chgData name="Scott Roberts" userId="e0059705ecceb3f3" providerId="LiveId" clId="{83D00B71-4E3A-4441-88D6-9F4DFD52A0AA}" dt="2025-04-23T20:46:24.127" v="126" actId="47"/>
        <pc:sldMkLst>
          <pc:docMk/>
          <pc:sldMk cId="3773820534" sldId="336"/>
        </pc:sldMkLst>
      </pc:sldChg>
      <pc:sldChg chg="del">
        <pc:chgData name="Scott Roberts" userId="e0059705ecceb3f3" providerId="LiveId" clId="{83D00B71-4E3A-4441-88D6-9F4DFD52A0AA}" dt="2025-04-23T20:46:24.127" v="126" actId="47"/>
        <pc:sldMkLst>
          <pc:docMk/>
          <pc:sldMk cId="1938396439" sldId="337"/>
        </pc:sldMkLst>
      </pc:sldChg>
      <pc:sldChg chg="del">
        <pc:chgData name="Scott Roberts" userId="e0059705ecceb3f3" providerId="LiveId" clId="{83D00B71-4E3A-4441-88D6-9F4DFD52A0AA}" dt="2025-04-23T20:46:24.127" v="126" actId="47"/>
        <pc:sldMkLst>
          <pc:docMk/>
          <pc:sldMk cId="845839927" sldId="338"/>
        </pc:sldMkLst>
      </pc:sldChg>
      <pc:sldChg chg="del">
        <pc:chgData name="Scott Roberts" userId="e0059705ecceb3f3" providerId="LiveId" clId="{83D00B71-4E3A-4441-88D6-9F4DFD52A0AA}" dt="2025-04-23T20:46:24.127" v="126" actId="47"/>
        <pc:sldMkLst>
          <pc:docMk/>
          <pc:sldMk cId="2379423424" sldId="339"/>
        </pc:sldMkLst>
      </pc:sldChg>
      <pc:sldChg chg="del">
        <pc:chgData name="Scott Roberts" userId="e0059705ecceb3f3" providerId="LiveId" clId="{83D00B71-4E3A-4441-88D6-9F4DFD52A0AA}" dt="2025-04-23T20:46:24.127" v="126" actId="47"/>
        <pc:sldMkLst>
          <pc:docMk/>
          <pc:sldMk cId="2888429388" sldId="340"/>
        </pc:sldMkLst>
      </pc:sldChg>
      <pc:sldChg chg="del">
        <pc:chgData name="Scott Roberts" userId="e0059705ecceb3f3" providerId="LiveId" clId="{83D00B71-4E3A-4441-88D6-9F4DFD52A0AA}" dt="2025-04-23T20:46:24.127" v="126" actId="47"/>
        <pc:sldMkLst>
          <pc:docMk/>
          <pc:sldMk cId="3650172361" sldId="341"/>
        </pc:sldMkLst>
      </pc:sldChg>
      <pc:sldChg chg="modSp del mod">
        <pc:chgData name="Scott Roberts" userId="e0059705ecceb3f3" providerId="LiveId" clId="{83D00B71-4E3A-4441-88D6-9F4DFD52A0AA}" dt="2025-04-23T20:46:24.127" v="126" actId="47"/>
        <pc:sldMkLst>
          <pc:docMk/>
          <pc:sldMk cId="4017021673" sldId="342"/>
        </pc:sldMkLst>
        <pc:spChg chg="mod">
          <ac:chgData name="Scott Roberts" userId="e0059705ecceb3f3" providerId="LiveId" clId="{83D00B71-4E3A-4441-88D6-9F4DFD52A0AA}" dt="2025-04-21T22:09:10.476" v="118"/>
          <ac:spMkLst>
            <pc:docMk/>
            <pc:sldMk cId="4017021673" sldId="342"/>
            <ac:spMk id="4" creationId="{D1C77FA0-A84C-09BF-E021-7060186B6031}"/>
          </ac:spMkLst>
        </pc:spChg>
      </pc:sldChg>
      <pc:sldChg chg="del">
        <pc:chgData name="Scott Roberts" userId="e0059705ecceb3f3" providerId="LiveId" clId="{83D00B71-4E3A-4441-88D6-9F4DFD52A0AA}" dt="2025-04-23T20:46:24.127" v="126" actId="47"/>
        <pc:sldMkLst>
          <pc:docMk/>
          <pc:sldMk cId="476819758" sldId="343"/>
        </pc:sldMkLst>
      </pc:sldChg>
      <pc:sldChg chg="del">
        <pc:chgData name="Scott Roberts" userId="e0059705ecceb3f3" providerId="LiveId" clId="{83D00B71-4E3A-4441-88D6-9F4DFD52A0AA}" dt="2025-04-23T20:46:24.127" v="126" actId="47"/>
        <pc:sldMkLst>
          <pc:docMk/>
          <pc:sldMk cId="913013055" sldId="344"/>
        </pc:sldMkLst>
      </pc:sldChg>
      <pc:sldChg chg="del">
        <pc:chgData name="Scott Roberts" userId="e0059705ecceb3f3" providerId="LiveId" clId="{83D00B71-4E3A-4441-88D6-9F4DFD52A0AA}" dt="2025-04-23T20:46:24.127" v="126" actId="47"/>
        <pc:sldMkLst>
          <pc:docMk/>
          <pc:sldMk cId="1224343126" sldId="345"/>
        </pc:sldMkLst>
      </pc:sldChg>
      <pc:sldChg chg="del">
        <pc:chgData name="Scott Roberts" userId="e0059705ecceb3f3" providerId="LiveId" clId="{83D00B71-4E3A-4441-88D6-9F4DFD52A0AA}" dt="2025-04-23T20:46:24.127" v="126" actId="47"/>
        <pc:sldMkLst>
          <pc:docMk/>
          <pc:sldMk cId="2069370026" sldId="346"/>
        </pc:sldMkLst>
      </pc:sldChg>
      <pc:sldChg chg="del">
        <pc:chgData name="Scott Roberts" userId="e0059705ecceb3f3" providerId="LiveId" clId="{83D00B71-4E3A-4441-88D6-9F4DFD52A0AA}" dt="2025-04-23T20:46:24.127" v="126" actId="47"/>
        <pc:sldMkLst>
          <pc:docMk/>
          <pc:sldMk cId="3647401796" sldId="347"/>
        </pc:sldMkLst>
      </pc:sldChg>
      <pc:sldChg chg="del">
        <pc:chgData name="Scott Roberts" userId="e0059705ecceb3f3" providerId="LiveId" clId="{83D00B71-4E3A-4441-88D6-9F4DFD52A0AA}" dt="2025-04-23T20:46:24.127" v="126" actId="47"/>
        <pc:sldMkLst>
          <pc:docMk/>
          <pc:sldMk cId="4015770534" sldId="348"/>
        </pc:sldMkLst>
      </pc:sldChg>
      <pc:sldChg chg="del">
        <pc:chgData name="Scott Roberts" userId="e0059705ecceb3f3" providerId="LiveId" clId="{83D00B71-4E3A-4441-88D6-9F4DFD52A0AA}" dt="2025-04-23T20:46:24.127" v="126" actId="47"/>
        <pc:sldMkLst>
          <pc:docMk/>
          <pc:sldMk cId="1990798088" sldId="349"/>
        </pc:sldMkLst>
      </pc:sldChg>
      <pc:sldChg chg="del ord">
        <pc:chgData name="Scott Roberts" userId="e0059705ecceb3f3" providerId="LiveId" clId="{83D00B71-4E3A-4441-88D6-9F4DFD52A0AA}" dt="2025-04-23T20:46:24.127" v="126" actId="47"/>
        <pc:sldMkLst>
          <pc:docMk/>
          <pc:sldMk cId="3079648124" sldId="350"/>
        </pc:sldMkLst>
      </pc:sldChg>
      <pc:sldChg chg="del">
        <pc:chgData name="Scott Roberts" userId="e0059705ecceb3f3" providerId="LiveId" clId="{83D00B71-4E3A-4441-88D6-9F4DFD52A0AA}" dt="2025-04-23T20:46:24.127" v="126" actId="47"/>
        <pc:sldMkLst>
          <pc:docMk/>
          <pc:sldMk cId="3557851234" sldId="352"/>
        </pc:sldMkLst>
      </pc:sldChg>
      <pc:sldChg chg="modSp mod ord">
        <pc:chgData name="Scott Roberts" userId="e0059705ecceb3f3" providerId="LiveId" clId="{83D00B71-4E3A-4441-88D6-9F4DFD52A0AA}" dt="2025-04-23T20:46:33.748" v="128"/>
        <pc:sldMkLst>
          <pc:docMk/>
          <pc:sldMk cId="2949022346" sldId="353"/>
        </pc:sldMkLst>
        <pc:spChg chg="mod">
          <ac:chgData name="Scott Roberts" userId="e0059705ecceb3f3" providerId="LiveId" clId="{83D00B71-4E3A-4441-88D6-9F4DFD52A0AA}" dt="2025-04-20T21:31:18.887" v="0"/>
          <ac:spMkLst>
            <pc:docMk/>
            <pc:sldMk cId="2949022346" sldId="353"/>
            <ac:spMk id="3" creationId="{64950BB0-51C6-560D-21FC-72B9BBE6CE19}"/>
          </ac:spMkLst>
        </pc:spChg>
      </pc:sldChg>
      <pc:sldChg chg="modSp mod ord">
        <pc:chgData name="Scott Roberts" userId="e0059705ecceb3f3" providerId="LiveId" clId="{83D00B71-4E3A-4441-88D6-9F4DFD52A0AA}" dt="2025-04-23T20:46:33.748" v="128"/>
        <pc:sldMkLst>
          <pc:docMk/>
          <pc:sldMk cId="175821939" sldId="354"/>
        </pc:sldMkLst>
        <pc:spChg chg="mod">
          <ac:chgData name="Scott Roberts" userId="e0059705ecceb3f3" providerId="LiveId" clId="{83D00B71-4E3A-4441-88D6-9F4DFD52A0AA}" dt="2025-04-20T21:31:25.313" v="1"/>
          <ac:spMkLst>
            <pc:docMk/>
            <pc:sldMk cId="175821939" sldId="354"/>
            <ac:spMk id="3" creationId="{FDB0CF11-3CA4-2F2E-6E43-2E1803E7CAA7}"/>
          </ac:spMkLst>
        </pc:spChg>
      </pc:sldChg>
      <pc:sldChg chg="modSp mod ord">
        <pc:chgData name="Scott Roberts" userId="e0059705ecceb3f3" providerId="LiveId" clId="{83D00B71-4E3A-4441-88D6-9F4DFD52A0AA}" dt="2025-04-23T20:46:33.748" v="128"/>
        <pc:sldMkLst>
          <pc:docMk/>
          <pc:sldMk cId="1902041823" sldId="355"/>
        </pc:sldMkLst>
        <pc:spChg chg="mod">
          <ac:chgData name="Scott Roberts" userId="e0059705ecceb3f3" providerId="LiveId" clId="{83D00B71-4E3A-4441-88D6-9F4DFD52A0AA}" dt="2025-04-20T21:31:28.591" v="2"/>
          <ac:spMkLst>
            <pc:docMk/>
            <pc:sldMk cId="1902041823" sldId="355"/>
            <ac:spMk id="3" creationId="{F02810BE-72E3-8B31-1796-63864282A384}"/>
          </ac:spMkLst>
        </pc:spChg>
      </pc:sldChg>
      <pc:sldChg chg="modSp mod ord">
        <pc:chgData name="Scott Roberts" userId="e0059705ecceb3f3" providerId="LiveId" clId="{83D00B71-4E3A-4441-88D6-9F4DFD52A0AA}" dt="2025-04-23T20:46:33.748" v="128"/>
        <pc:sldMkLst>
          <pc:docMk/>
          <pc:sldMk cId="2752049696" sldId="356"/>
        </pc:sldMkLst>
        <pc:spChg chg="mod">
          <ac:chgData name="Scott Roberts" userId="e0059705ecceb3f3" providerId="LiveId" clId="{83D00B71-4E3A-4441-88D6-9F4DFD52A0AA}" dt="2025-04-20T21:31:32.403" v="3"/>
          <ac:spMkLst>
            <pc:docMk/>
            <pc:sldMk cId="2752049696" sldId="356"/>
            <ac:spMk id="3" creationId="{BE9B4B09-305B-28F2-6DE7-A64B6C2D87A9}"/>
          </ac:spMkLst>
        </pc:spChg>
      </pc:sldChg>
      <pc:sldChg chg="modSp mod ord">
        <pc:chgData name="Scott Roberts" userId="e0059705ecceb3f3" providerId="LiveId" clId="{83D00B71-4E3A-4441-88D6-9F4DFD52A0AA}" dt="2025-04-23T20:46:33.748" v="128"/>
        <pc:sldMkLst>
          <pc:docMk/>
          <pc:sldMk cId="1321568833" sldId="357"/>
        </pc:sldMkLst>
        <pc:spChg chg="mod">
          <ac:chgData name="Scott Roberts" userId="e0059705ecceb3f3" providerId="LiveId" clId="{83D00B71-4E3A-4441-88D6-9F4DFD52A0AA}" dt="2025-04-20T21:31:38.246" v="4"/>
          <ac:spMkLst>
            <pc:docMk/>
            <pc:sldMk cId="1321568833" sldId="357"/>
            <ac:spMk id="3" creationId="{7A3DDE0C-E36D-E4C6-11C4-68220B111477}"/>
          </ac:spMkLst>
        </pc:spChg>
      </pc:sldChg>
      <pc:sldChg chg="add">
        <pc:chgData name="Scott Roberts" userId="e0059705ecceb3f3" providerId="LiveId" clId="{83D00B71-4E3A-4441-88D6-9F4DFD52A0AA}" dt="2025-04-23T20:46:11.132" v="125"/>
        <pc:sldMkLst>
          <pc:docMk/>
          <pc:sldMk cId="4235517498" sldId="358"/>
        </pc:sldMkLst>
      </pc:sldChg>
    </pc:docChg>
  </pc:docChgLst>
  <pc:docChgLst>
    <pc:chgData name="Tina Roberts" userId="ae6b3a82d7709d59" providerId="Windows Live" clId="Web-{B5B25131-2415-D5A5-FB9B-C793E82AA9F4}"/>
    <pc:docChg chg="modSld">
      <pc:chgData name="Tina Roberts" userId="ae6b3a82d7709d59" providerId="Windows Live" clId="Web-{B5B25131-2415-D5A5-FB9B-C793E82AA9F4}" dt="2025-04-20T21:18:58.378" v="6" actId="20577"/>
      <pc:docMkLst>
        <pc:docMk/>
      </pc:docMkLst>
      <pc:sldChg chg="modSp">
        <pc:chgData name="Tina Roberts" userId="ae6b3a82d7709d59" providerId="Windows Live" clId="Web-{B5B25131-2415-D5A5-FB9B-C793E82AA9F4}" dt="2025-04-20T21:18:58.378" v="6" actId="20577"/>
        <pc:sldMkLst>
          <pc:docMk/>
          <pc:sldMk cId="3523577283" sldId="285"/>
        </pc:sldMkLst>
      </pc:sldChg>
      <pc:sldChg chg="modSp">
        <pc:chgData name="Tina Roberts" userId="ae6b3a82d7709d59" providerId="Windows Live" clId="Web-{B5B25131-2415-D5A5-FB9B-C793E82AA9F4}" dt="2025-04-20T21:08:27.399" v="2" actId="20577"/>
        <pc:sldMkLst>
          <pc:docMk/>
          <pc:sldMk cId="1501220201" sldId="321"/>
        </pc:sldMkLst>
        <pc:spChg chg="mod">
          <ac:chgData name="Tina Roberts" userId="ae6b3a82d7709d59" providerId="Windows Live" clId="Web-{B5B25131-2415-D5A5-FB9B-C793E82AA9F4}" dt="2025-04-20T21:08:27.399" v="2" actId="20577"/>
          <ac:spMkLst>
            <pc:docMk/>
            <pc:sldMk cId="1501220201" sldId="321"/>
            <ac:spMk id="4" creationId="{D30100BC-1C63-4592-A5E4-EB140C3B517A}"/>
          </ac:spMkLst>
        </pc:spChg>
      </pc:sldChg>
      <pc:sldChg chg="modSp">
        <pc:chgData name="Tina Roberts" userId="ae6b3a82d7709d59" providerId="Windows Live" clId="Web-{B5B25131-2415-D5A5-FB9B-C793E82AA9F4}" dt="2025-04-20T21:12:46.753" v="3" actId="20577"/>
        <pc:sldMkLst>
          <pc:docMk/>
          <pc:sldMk cId="3123236188" sldId="333"/>
        </pc:sldMkLst>
        <pc:spChg chg="mod">
          <ac:chgData name="Tina Roberts" userId="ae6b3a82d7709d59" providerId="Windows Live" clId="Web-{B5B25131-2415-D5A5-FB9B-C793E82AA9F4}" dt="2025-04-20T21:12:46.753" v="3" actId="20577"/>
          <ac:spMkLst>
            <pc:docMk/>
            <pc:sldMk cId="3123236188" sldId="333"/>
            <ac:spMk id="4" creationId="{105CFF44-08EB-F744-72A9-2AD5B617B03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00:06:48.214"/>
    </inkml:context>
    <inkml:brush xml:id="br0">
      <inkml:brushProperty name="width" value="0.035" units="cm"/>
      <inkml:brushProperty name="height" value="0.035" units="cm"/>
    </inkml:brush>
  </inkml:definitions>
  <inkml:trace contextRef="#ctx0" brushRef="#br0">1 7111 24575,'190'-178'0,"-179"167"0,1 1 0,0 1 0,0 0 0,18-9 0,-15 9 0,0 0 0,22-20 0,75-53 0,182-141 0,-35 8 0,-108 69 0,-63 56 0,48-62 0,77-67 0,-188 196 0,50-52 0,53-60 88,-71 78-995,58-74 0,62-84 2633,-176 213-1726,215-272-595,-43 34 595,-51 61 0,-46 66 0,-44 64 0,37-46 0,-46 64 0,-2-2 0,34-65 0,9-16 0,197-296 595,18-68-699,-51 11-420,-69 116 629,-77 155 418,-51 122-523,35-73 0,-9 13 0,-2 3 0,-52 126 0,13-24 0,-2 0 0,-1-1 0,11-39 0,8-27 0,-21 67 0,-1 0 0,-2 0 0,6-37 0,15-73 0,-20 103 0,-1 0 0,-2 0 0,4-69 0,-9-36 0,-4-109 0,1 237 0,0 0 0,-1 0 0,-1 0 0,0 0 0,0 0 0,-1 1 0,-1 0 0,0 0 0,-1 0 0,-13-16 0,7 11 0,-1 1 0,0 1 0,-2 0 0,0 1 0,-34-23 0,41 32 0,1 1 0,-1 1 0,0-1 0,-1 1 0,1 1 0,-1 0 0,1 0 0,-1 1 0,1 0 0,-1 1 0,0 0 0,-10 1 0,-15 2 0,-67 16 0,49-3 0,1 2 0,-52 25 0,26-9 0,45-19 0,2 2 0,-37 25 0,-37 19 0,95-55 0,0 1 0,0 0 0,1 0 0,0 1 0,1 0 0,-1 0 0,1 1 0,1 1 0,0-1 0,0 1 0,-8 17 0,11-20 0,-10 21 0,2 0 0,0 0 0,-11 44 0,12 7 0,3 0 0,3 130 0,5-166 0,0 411 0,1-435 0,1 0 0,6 25 0,2 38 0,-8-62 0,1 0 0,0-1 0,1 1 0,1-1 0,9 22 0,-6-16 0,0 0 0,4 32 0,60 344 0,-36-201 0,-34-185 0,1-1 0,1 0 0,7 17 0,-7-19 0,0-1 0,-1 1 0,0 0 0,0-1 0,1 22 0,0 26 0,4 0 0,20 80 0,-9-44 0,7 16 0,-15-70 0,-1 0 0,-3 1 0,4 54 0,-10-75 0,2 0 0,0 0 0,10 30 0,-7-29 0,-1 0 0,4 42 0,13 164 0,-13-151 0,-4-44 0,1 50 0,-8 49 0,4 146 0,7-201 0,-4-39 0,1 53 0,-7-43 0,-2 0 0,-2-1 0,-20 87 0,23-126 0,1-2 0,0 0 0,0-1 0,-1 1 0,1-1 0,-1 0 0,-1 1 0,1-1 0,-1 0 0,1 0 0,-1 0 0,-1-1 0,1 1 0,-1-1 0,0 1 0,0-1 0,0-1 0,0 1 0,-7 4 0,-264 184 0,44-43 0,193-124 0,-10 5 0,1 1 0,2 3 0,-69 66 0,112-98 0,0 0 0,0 0 0,-1 0 0,1 0 0,-1 0 0,1-1 0,-1 1 0,1-1 0,-1 1 0,0-1 0,0 0 0,0 0 0,1 0 0,-1-1 0,0 1 0,0-1 0,0 1 0,0-1 0,0 0 0,0 0 0,-1 0 0,-4-2 0,-2-1 0,-1 0 0,1-1 0,0-1 0,-19-10 0,-19-8 0,35 16 0,-1 1 0,1-2 0,-24-16 0,-7-5 0,15 9 0,0-1 0,1-2 0,-35-37 0,19 19 0,-107-101 0,-37-24 0,145 132 0,26 22 0,2 0 0,-1-1 0,-25-30 0,40 42 0,0 1 0,0-1 0,1 0 0,-1 0 0,0 0 0,1 0 0,-1 0 0,1-1 0,-1 1 0,1 0 0,-1 0 0,1 0 0,0 0 0,-1 0 0,1-1 0,0 1 0,0-2 0,0 2 0,1 1 0,-1-1 0,0 1 0,1 0 0,-1-1 0,0 1 0,1 0 0,-1-1 0,0 1 0,1 0 0,-1-1 0,1 1 0,-1 0 0,1-1 0,-1 1 0,0 0 0,1 0 0,-1 0 0,1 0 0,-1 0 0,1-1 0,-1 1 0,1 0 0,0 0 0,-1 0 0,1 0 0,0 0 0,2 1 0,0-1 0,1 1 0,-1-1 0,0 1 0,0 0 0,0 0 0,0 0 0,0 1 0,0-1 0,0 1 0,0-1 0,3 4 0,6 7 0,0 1 0,-1 0 0,0 1 0,11 20 0,31 37 0,-22-42 0,1-2 0,2-1 0,65 38 0,-72-47 0,-13-9 0,0 0 0,1-1 0,0-1 0,0 0 0,0-1 0,30 6 0,-13-7 0,0-1 0,47-1 0,-63-3 0,0-1 0,0 0 0,0-1 0,0-1 0,0 0 0,-1-1 0,1-1 0,-1-1 0,27-16 0,-16 6 0,0 0 0,-2-2 0,0-2 0,28-29 0,25-28 0,-38 41 0,-2-2 0,54-73 0,-73 83 0,-2-2 0,-1 0 0,19-58 0,-2 6 0,-29 73 0,1 0 0,1 0 0,-1 0 0,1 0 0,1 0 0,10-12 0,-15 20 0,0 1 0,0-1 0,1 1 0,-1 0 0,1 0 0,-1 0 0,1-1 0,-1 2 0,1-1 0,-1 0 0,1 0 0,0 0 0,0 1 0,-1-1 0,1 1 0,0-1 0,0 1 0,0 0 0,0 0 0,0 0 0,-1 0 0,1 0 0,0 0 0,0 0 0,0 0 0,0 1 0,-1-1 0,1 1 0,0 0 0,0-1 0,-1 1 0,1 0 0,0 0 0,-1 0 0,1 0 0,-1 0 0,1 1 0,-1-1 0,0 0 0,2 3 0,8 7 0,-2 1 0,1 0 0,-2 1 0,0 0 0,10 19 0,15 25 0,81 110 0,-114-165 0,1 0 0,0 0 0,1 0 0,-1 0 0,0 0 0,1 0 0,-1 0 0,1 0 0,-1-1 0,1 1 0,0-1 0,0 1 0,-1-1 0,1 0 0,0 0 0,0 0 0,0 0 0,1 0 0,-1 0 0,0 0 0,0-1 0,0 1 0,1-1 0,-1 1 0,4-1 0,-4-1 0,0 0 0,0 0 0,-1 0 0,1 0 0,0 0 0,0 0 0,-1-1 0,1 1 0,-1-1 0,0 1 0,1-1 0,-1 0 0,0 1 0,0-1 0,0 0 0,0 0 0,0 0 0,0 0 0,0 0 0,-1 0 0,1 0 0,-1 0 0,0 0 0,1 0 0,-1 0 0,0 0 0,0-4 0,0-6 0,-1 0 0,0 0 0,0 0 0,-1 0 0,0 0 0,-1 1 0,-1-1 0,-7-17 0,-4-3 0,-31-50 0,36 67 0,0 0 0,0 0 0,-2 1 0,0 1 0,0 0 0,-1 0 0,-1 1 0,-24-16 0,32 25 0,1-1 0,-1 1 0,0 1 0,0-1 0,0 1 0,-1 0 0,1 0 0,0 1 0,-1 0 0,1 0 0,-1 1 0,1-1 0,-1 1 0,1 1 0,-1-1 0,1 1 0,0 0 0,-1 1 0,1-1 0,0 1 0,0 1 0,0-1 0,0 1 0,0 0 0,0 0 0,1 1 0,-6 4 0,-106 81 0,108-81 0,-7 4 0,1 2 0,1 0 0,0 0 0,-18 24 0,23-26 0,1 1 0,0-1 0,0 1 0,1 1 0,1 0 0,1-1 0,-1 2 0,2-1 0,0 1 0,1-1 0,1 1 0,0 0 0,0 20 0,2-2 0,-1-4 0,7 53 0,-4-73 0,0 1 0,0-1 0,1 0 0,0 0 0,0 0 0,1 0 0,1 0 0,-1-1 0,10 13 0,34 47 0,-33-45 0,1 0 0,1-1 0,1-1 0,40 37 0,-37-43 0,0-1 0,1 0 0,1-2 0,0 0 0,1-2 0,0-1 0,0 0 0,1-2 0,46 7 0,-47-11 0,0-1 0,0-2 0,0-1 0,0 0 0,0-2 0,-1-1 0,1 0 0,36-13 0,-16 2 0,1 2 0,1 2 0,84-8 0,-120 18 0,1 0 0,-1-1 0,1-1 0,-1 0 0,0 0 0,13-6 0,-18 7 0,-1-1 0,0 1 0,0-1 0,0 0 0,0 0 0,-1 0 0,1 0 0,-1-1 0,1 1 0,-1-1 0,0 0 0,-1 0 0,1 0 0,-1 0 0,4-9 0,5-23 0,-2-1 0,-1 0 0,5-59 0,-12 77 0,-1 0 0,0 1 0,-1-1 0,-1 0 0,-1 1 0,-1 0 0,0-1 0,-2 2 0,0-1 0,0 0 0,-2 1 0,0 1 0,-1-1 0,-1 1 0,-13-17 0,15 24 0,1 0 0,-1 1 0,-1 0 0,0 0 0,0 1 0,-19-12 0,-65-30 0,70 40 0,-1 2 0,1 1 0,-1 1 0,0 0 0,-1 2 0,1 1 0,0 1 0,-1 1 0,-35 5 0,57-5 0,0 1 0,0-1 0,0 1 0,0 0 0,0 0 0,0 0 0,0 0 0,0 1 0,1-1 0,-1 1 0,0-1 0,1 1 0,-1 0 0,1 0 0,0 0 0,0 1 0,0-1 0,0 0 0,0 1 0,0-1 0,1 1 0,-1 0 0,1 0 0,-1-1 0,1 1 0,0 0 0,0 0 0,1 0 0,-1 0 0,0 5 0,-1 10 0,1 1 0,1 0 0,0 0 0,4 21 0,-1 7 0,-1-31 0,0 1 0,1 0 0,1-1 0,1 0 0,12 30 0,1 3 0,-10-27 0,1 0 0,1-1 0,1 0 0,1-1 0,1 0 0,1-1 0,25 28 0,-19-25 0,2-1 0,0-1 0,1-1 0,1-1 0,42 23 0,-53-35 0,1-1 0,-1 0 0,1-1 0,0 0 0,0-2 0,1 0 0,-1 0 0,1-1 0,-1-1 0,0 0 0,1-1 0,-1-1 0,1 0 0,22-7 0,-31 5 0,0 0 0,0 0 0,-1-1 0,1 0 0,-1 0 0,0-1 0,0 1 0,-1-1 0,0 0 0,0 0 0,0-1 0,4-10 0,6-7 0,-6 12 0,0 0 0,-1-1 0,0 0 0,-1 0 0,-1 0 0,0 0 0,-1-1 0,0 0 0,-1 0 0,-1 0 0,0 0 0,0-24 0,-1-44 0,-4-85 0,2 157 0,-1 0 0,0 0 0,-1 0 0,0 0 0,0 1 0,-1-1 0,-1 1 0,-5-9 0,-50-67 0,20 32 0,25 35 0,0 0 0,-2 1 0,0 1 0,0 1 0,-37-24 0,-12-11 0,43 32 0,-1 2 0,-43-21 0,28 16 0,30 16 0,1 0 0,-1 1 0,0 0 0,-1 0 0,1 1 0,0 1 0,-13-3 0,19 5 0,-1 0 0,1 0 0,0 0 0,-1 0 0,1 0 0,-1 1 0,1 0 0,0 0 0,0 0 0,-1 0 0,1 0 0,0 1 0,0-1 0,0 1 0,0 0 0,0 0 0,1 0 0,-1 0 0,1 0 0,-1 1 0,1-1 0,0 1 0,-4 5 0,-14 22 0,0 1 0,-24 56 0,36-66 0,1 0 0,1 0 0,-4 24 0,8-37 0,1 1 0,0-1 0,1 1 0,-1-1 0,2 1 0,-1 0 0,1-1 0,0 1 0,1-1 0,4 15 0,9 5 0,1-1 0,2 0 0,0-1 0,2-1 0,0-1 0,2 0 0,1-2 0,39 30 0,-39-36 0,1-1 0,0 0 0,2-2 0,-1-1 0,2-1 0,-1-2 0,1 0 0,1-2 0,0-1 0,-1-1 0,2-1 0,-1-2 0,50-1 0,-61-1 0,1-1 0,-1-1 0,0 0 0,30-8 0,-38 6 0,0 1 0,0-1 0,-1-1 0,1 1 0,-1-1 0,0-1 0,0 0 0,-1 0 0,0 0 0,7-9 0,-8 9 0,14-14 0,0-1 0,-2 0 0,-1-1 0,0-1 0,-2-1 0,-1 0 0,12-26 0,9-23 0,-26 60 0,-2-1 0,0-1 0,0 1 0,-2-1 0,6-23 0,9-44 0,-12 54 0,-1-1 0,-2 0 0,4-55 0,12-82 0,-22-598 0,0 747 0,-2 0 0,0 0 0,0 1 0,-2-1 0,0 1 0,-10-23 0,-9-28 0,23 63 0,0 1 0,0-1 0,0 1 0,-1 0 0,1 0 0,-1-1 0,1 1 0,-1 0 0,0 1 0,0-1 0,-1 0 0,1 0 0,-1 1 0,1 0 0,-4-3 0,5 4 0,0 1 0,0-1 0,0 1 0,0 0 0,0 0 0,0-1 0,0 1 0,0 0 0,0 0 0,0 0 0,0 0 0,0 0 0,0 0 0,1 0 0,-1 0 0,0 1 0,0-1 0,0 0 0,0 1 0,0-1 0,-1 1 0,0 0 0,0 1 0,0 0 0,0-1 0,0 1 0,0 0 0,0 0 0,0 0 0,1 1 0,-1-1 0,-2 5 0,-9 20 0,1 1 0,2 0 0,0 0 0,2 2 0,-6 40 0,-11 69 0,-16 121 0,21-141 0,12-86 0,2 1 0,-2 60 0,7 9 0,4 129 0,17-89 0,1 1 0,-20-131 0,1 1 0,1-1 0,0 0 0,0 0 0,2 0 0,-1 0 0,2 0 0,10 18 0,1-2 0,1-1 0,29 34 0,-41-57 0,0 0 0,1 0 0,-1 0 0,1-1 0,0 1 0,1-2 0,-1 1 0,1-1 0,-1 0 0,1-1 0,0 0 0,10 2 0,-10-2 0,1-1 0,0 1 0,0-1 0,0-1 0,0 0 0,0 0 0,0-1 0,0 0 0,-1-1 0,1 1 0,8-4 0,-3-4 0,-1 0 0,0 0 0,0-1 0,-1-1 0,0 0 0,-1-1 0,-1 0 0,0-1 0,0 0 0,-1 0 0,-1-1 0,0 0 0,-1 0 0,10-29 0,-3-12 0,-2-1 0,-3 0 0,-2-1 0,-2 0 0,-4-60 0,-1-903 0,0 1018 0,0 0 0,1 0 0,-1 0 0,-1-1 0,1 1 0,0 0 0,0 0 0,-1 0 0,1 0 0,-1 0 0,0 0 0,-1-4 0,1 7 0,0-1 0,0 0 0,0 1 0,0 0 0,0-1 0,0 1 0,0-1 0,0 1 0,1 0 0,-1 0 0,0-1 0,0 1 0,1 0 0,-1 0 0,0 0 0,1 0 0,-1 0 0,1 0 0,0 0 0,-1 0 0,1 0 0,0 0 0,-1 0 0,1 0 0,0 2 0,-14 39 0,2 0 0,2 1 0,2 0 0,-3 46 0,9-73 0,-2 38 0,2 57 0,3-64 0,-3 0 0,-7 50 0,-9 60 0,6 0 0,11 181 0,3-163 0,-1-144 0,10 48 0,-1-5 0,-3-31 0,18 68 0,-8-39 0,-11-54 0,0-1 0,1 0 0,0 0 0,1 0 0,14 19 0,-22-36 0,0 1 0,0 0 0,1-1 0,-1 1 0,0-1 0,0 1 0,1-1 0,-1 1 0,0-1 0,1 1 0,-1-1 0,1 1 0,-1-1 0,0 0 0,1 1 0,-1-1 0,1 1 0,-1-1 0,1 0 0,-1 0 0,1 1 0,0-1 0,-1 0 0,1 0 0,-1 0 0,1 1 0,-1-1 0,1 0 0,0 0 0,-1 0 0,1 0 0,-1 0 0,1 0 0,0 0 0,-1-1 0,1 1 0,-1 0 0,1 0 0,0 0 0,-1 0 0,1-1 0,-1 1 0,1 0 0,-1-1 0,1 1 0,-1 0 0,1-1 0,-1 1 0,0-1 0,1 1 0,-1-1 0,1 1 0,-1 0 0,0-1 0,1 0 0,-1 1 0,0-1 0,0 1 0,1-1 0,-1 1 0,0-1 0,0 1 0,0-1 0,0 0 0,0 0 0,11-40 0,-6 5 0,12-46 0,-1 12 0,1-72 0,-9 58 0,-4 0 0,-10-128 0,-1 148 0,-4 1 0,-2 0 0,-3 1 0,-3 1 0,-38-85 0,27 73 0,-2 2 0,-4 2 0,-3 1 0,-75-100 0,92 140 0,-1 1 0,-1 1 0,-2 2 0,0 0 0,-56-37 0,63 51 0,0 1 0,0 0 0,-1 2 0,0 0 0,-1 2 0,-22-4 0,2 3 0,-1 3 0,-45 1 0,58 3 0,-110 5 0,121-4 0,1 2 0,-1 0 0,0 0 0,1 2 0,-28 13 0,19-7 0,-49 28 0,39-16 0,2 1 0,1 1 0,1 2 0,-30 33 0,44-41 0,1-3 0,1 2 0,1 0 0,-20 33 0,32-46 0,0-1 0,0 1 0,1 0 0,0 0 0,0 0 0,0 0 0,1 1 0,0-1 0,0 0 0,0 1 0,1-1 0,0 1 0,0-1 0,1 0 0,0 1 0,0-1 0,0 0 0,4 11 0,3-1-107,0 1-1,2-1 1,-1-1-1,2 0 0,0 0 1,1-1-1,0-1 1,1 0-1,1 0 1,0-2-1,23 16 0,19 8-648,108 50-1,-153-79 738,43 17-41,0-2 1,1-3-1,59 12 0,174 22-1280,-246-45 1099,83 9 16,130-1-1,0-13 4004,-222-2-2927,-19-2-816,0 0 0,0-1 0,0 0-1,-1-2 1,1 1 0,-1-2 0,0 0 0,-1 0 0,1-1 0,-1-1 0,14-11 0,27-14 11,-50 32-36,0-1 1,0 1-1,-1-1 0,1 0 0,0 0 0,-1 0 1,1 0-1,-1 0 0,0-1 0,0 1 0,0-1 1,0 0-1,0 1 0,-1-1 0,1 0 1,-1 0-1,1 0 0,-1 0 0,0 0 0,0 0 1,-1 0-1,1-1 0,-1 1 0,1 0 0,-1 0 1,0-1-1,0 1 0,-1 0 0,1 0 0,-1 0 1,0-4-1,-4-7-151,-1 0 0,0 1 0,0 0 0,-1 1 0,-14-20-1,5 8-703,8 10-5981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00:06:53.640"/>
    </inkml:context>
    <inkml:brush xml:id="br0">
      <inkml:brushProperty name="width" value="0.035" units="cm"/>
      <inkml:brushProperty name="height" value="0.035" units="cm"/>
    </inkml:brush>
  </inkml:definitions>
  <inkml:trace contextRef="#ctx0" brushRef="#br0">263 292 24575,'10'196'0,"1"10"0,-8-158 0,1 0 0,23 92 0,0 8 0,-1 52 0,-1-92 0,-16-78 0,-1 0 0,-2 1 0,3 48 0,-6 663 85,-6-367-2100,3 276 2015,-11-506 0,1-4 0,11 470 1930,-2-677-1930,1-34 0,13-115 0,-4 109-221,-5-128-1,3-61-186,18-83-901,-18 258 1309,17-173 0,-8 185-246,4-182 1,-17 231 245,2 1 0,19-83 0,-13 81 0,-2 0 0,2-68 0,9-97 1269,-10 150-578,1-89 0,4-140-691,8 63 0,-21 153 0,-3 61 0,2 0 0,1 0 0,8-44 0,0 24 0,-7 30 0,0 0 0,2 1 0,0-1 0,7-16 0,-9 28 0,0 0 0,0 0 0,0 0 0,0 0 0,1 1 0,-1 0 0,1 0 0,1 0 0,-1 0 0,0 0 0,1 1 0,0 0 0,0 0 0,0 0 0,0 1 0,8-4 0,11-3 0,-7 2 0,1 1 0,0 0 0,0 2 0,0 0 0,0 0 0,33 0 0,-30 4 0,-2-1 0,0 2 0,31 4 0,-43-4 0,0 1 0,0 0 0,0 1 0,0-1 0,-1 1 0,1 1 0,-1-1 0,0 1 0,0 0 0,9 8 0,11 11 0,-9-9 0,-1 0 0,0 2 0,-1 0 0,16 23 0,16 24 0,96 98 0,-134-147 0,0-1 0,-1 1 0,0 1 0,-1-1 0,-1 2 0,0-1 0,5 22 0,-8-28 0,7 27 0,-2 0 0,-1 0 0,3 69 0,-11 115 0,-1-90 0,-3-67 0,-2 1 0,-3-1 0,-31 105 0,38-159 0,-25 107 0,11-41 0,-42 116 0,13-90 0,-89 144 0,130-236 0,0 0 0,0-1 0,0 1 0,-1-1 0,-1 0 0,1-1 0,-1 1 0,0-1 0,-1-1 0,0 1 0,0-1 0,0-1 0,-10 6 0,-11 2 0,-2-1 0,-58 14 0,42-13 0,-1-2 0,0-3 0,0-2 0,-1-2 0,0-2 0,-56-5 0,-98 5 0,186-1 0,1 2 0,-1 0 0,1 1 0,0 0 0,0 2 0,0 0 0,1 0 0,0 2 0,-24 14 0,30-15 0,1 0 0,0 0 0,1 1 0,-1 0 0,1 0 0,1 0 0,-1 1 0,-8 16 0,2 4 0,-17 49 0,20-50 0,-1 0 0,-17 31 0,23-50 0,0 0 0,1 0 0,0 0 0,0 1 0,1-1 0,1 1 0,-1 0 0,1 0 0,0 18 0,2-23 0,0 0 0,0 0 0,1 0 0,0 0 0,0 0 0,0 0 0,1-1 0,0 1 0,0 0 0,0-1 0,0 1 0,1-1 0,-1 0 0,1 0 0,0 0 0,1 0 0,-1 0 0,1-1 0,-1 0 0,9 6 0,41 26 0,2-3 0,73 33 0,-42-28 0,-28-13 0,56 34 0,-63-28 0,104 65 0,-75-45 0,42 31 0,-35-7 0,-74-61 0,0 0 0,-1 0 0,0 1 0,11 18 0,18 21 0,106 129 0,-140-176 0,-1 1 0,1-1 0,0-1 0,1 1 0,-1-1 0,1 0 0,0-1 0,17 7 0,-21-10 0,0 0 0,0 0 0,-1 0 0,1 0 0,0 0 0,0-1 0,0 0 0,0 0 0,0 0 0,0 0 0,0-1 0,0 1 0,0-1 0,0 0 0,0 0 0,0-1 0,0 1 0,-1-1 0,1 0 0,-1 0 0,1 0 0,3-3 0,0-2 0,0-1 0,0 0 0,0-1 0,-1 1 0,-1-1 0,1 0 0,-1-1 0,-1 1 0,5-14 0,16-31 0,-10 21 0,-1-1 0,-2-1 0,-1 0 0,-2-1 0,8-70 0,-13 77 0,-1 0 0,-1 0 0,-2 0 0,-1 0 0,-7-48 0,4 66 0,0 0 0,-1 1 0,0-1 0,0 1 0,-1 1 0,-1-1 0,1 1 0,-2 0 0,1 0 0,-1 1 0,0 0 0,-1 1 0,0 0 0,0 0 0,-1 1 0,1 0 0,-1 0 0,-12-4 0,13 6 0,-1-1 0,-1 1 0,1 1 0,0 0 0,-1 0 0,0 1 0,1 0 0,-1 1 0,0 0 0,0 1 0,0 0 0,0 1 0,0 0 0,0 1 0,1 0 0,-1 1 0,1 0 0,-20 8 0,3 6 0,0 2 0,1 1 0,1 2 0,1 0 0,1 1 0,-31 41 0,44-53 0,1 0 0,1 1 0,-1 0 0,2 1 0,0 0 0,-6 16 0,0-1 0,9-19 0,0 0 0,0 0 0,1 0 0,0 0 0,0 1 0,1-1 0,1 1 0,-1 14 0,1-19 0,0 11 0,0 1 0,1-1 0,1 1 0,1-1 0,0 1 0,1-1 0,0 0 0,1 0 0,1 0 0,8 15 0,-8-23 0,1-1 0,0 1 0,1-1 0,9 8 0,8 8 0,-16-15 0,-1-1 0,1 1 0,1-2 0,-1 1 0,1-1 0,1-1 0,-1 0 0,1 0 0,-1 0 0,1-1 0,1-1 0,-1 0 0,15 3 0,9-2 0,0-1 0,64-3 0,-44-1 0,-42 0 0,0-1 0,0 0 0,0 0 0,-1-2 0,1 1 0,0-1 0,-1-1 0,0 0 0,0-1 0,-1 0 0,1-1 0,-1 1 0,-1-2 0,1 0 0,-1 0 0,-1-1 0,0 0 0,10-13 0,15-40 0,-27 49 0,0 0 0,1 0 0,16-22 0,-18 27 0,0 0 0,0 0 0,-1-1 0,0 1 0,0-1 0,-1 0 0,-1 0 0,1 0 0,-1-1 0,1-9 0,0-15 0,-1-48 0,-1 66 0,-2 0 0,0 0 0,0 1 0,-2-1 0,0 0 0,-1 1 0,0 0 0,-1 0 0,-1 0 0,0 1 0,-10-16 0,-7-11 0,-2 0 0,-1 2 0,-2 2 0,-39-42 0,45 56 0,14 13 0,-1 0 0,-1 1 0,1 0 0,-2 1 0,-15-11 0,25 18 0,-1 0 0,0 0 0,0 0 0,0 0 0,0 0 0,0 1 0,0-1 0,0 1 0,0 0 0,-1-1 0,1 1 0,0 0 0,0 0 0,0 1 0,0-1 0,0 0 0,0 1 0,0-1 0,0 1 0,-1-1 0,2 1 0,-1 0 0,0 0 0,0 0 0,0 0 0,0 0 0,1 1 0,-1-1 0,0 0 0,1 1 0,-1-1 0,1 1 0,0 0 0,-1-1 0,1 1 0,0 0 0,0 0 0,0 0 0,-1 3 0,-13 27 0,0 0 0,-13 48 0,27-77 0,-2 7 0,-1 0 0,2 1 0,-1-1 0,1 1 0,1-1 0,0 1 0,0 0 0,1-1 0,1 1 0,0 0 0,0-1 0,1 1 0,0-1 0,1 0 0,0 1 0,0-1 0,1 0 0,1-1 0,0 1 0,0-1 0,1 0 0,0 0 0,0-1 0,1 1 0,0-1 0,1-1 0,0 0 0,0 0 0,11 7 0,-10-8 0,0-1 0,0 0 0,1-1 0,0 0 0,0-1 0,0 0 0,0 0 0,0-1 0,12 1 0,11-1 0,52-4 0,-22 0 0,-54 2 0,1-1 0,-1 0 0,0-1 0,1 0 0,-1 0 0,0-1 0,0 0 0,-1-1 0,1 0 0,8-5 0,9-8 0,40-34 0,-60 46 0,10-10 0,-1 0 0,0-1 0,-2-1 0,0-1 0,-1 0 0,0 0 0,-2-1 0,0 0 0,10-30 0,15-24 0,-24 53 0,-1-1 0,-1 0 0,9-32 0,-13 32 0,-2 9 0,0-1 0,1 1 0,0-1 0,6-11 0,-5 14 0,-1 0 0,-1 0 0,0 0 0,0 0 0,-1-1 0,-1 1 0,2-15 0,-5-80 0,-1 41 0,2-8 0,-13-96 0,9 134 0,0-5 0,-14-50 0,17 80 0,-1 0 0,0 0 0,0 0 0,-1 0 0,0 1 0,-1 0 0,0 0 0,0 0 0,-1 0 0,0 1 0,-7-7 0,12 13 0,-1 1 0,0-1 0,1 1 0,-1-1 0,1 1 0,-1 0 0,0-1 0,1 1 0,-1 0 0,0 0 0,1 0 0,-1 1 0,1-1 0,-1 0 0,0 1 0,1-1 0,-1 0 0,1 1 0,-1 0 0,1-1 0,-1 1 0,1 0 0,-1 0 0,1 0 0,0 0 0,0 0 0,-1 0 0,1 0 0,0 1 0,0-1 0,0 0 0,-1 2 0,-35 46 0,-66 109 0,82-120 0,2 1 0,-18 53 0,10-22 0,13-35 0,2 1 0,2 1 0,1 0 0,-6 62 0,8-42 0,1-10 0,0 56 0,7 640 0,0-728 0,1 0 0,1 0 0,0 0 0,1 0 0,1-1 0,8 19 0,11 39 0,-15-45 0,1-1 0,1 1 0,1-2 0,30 46 0,-31-54 0,2 7 0,-5-9 0,1 0 0,0-1 0,1 0 0,1 0 0,17 17 0,-26-29 0,0 1 0,1-1 0,0 0 0,-1-1 0,1 1 0,0 0 0,0-1 0,0 0 0,0 1 0,0-1 0,0 0 0,1-1 0,-1 1 0,0 0 0,0-1 0,1 0 0,-1 0 0,0 0 0,0 0 0,1 0 0,-1-1 0,0 0 0,0 1 0,1-1 0,-1 0 0,0 0 0,0-1 0,0 1 0,0-1 0,-1 0 0,1 1 0,0-1 0,-1 0 0,5-5 0,7-7 0,0 0 0,-2-1 0,0 0 0,0-1 0,-1 0 0,-1-1 0,-1-1 0,-1 1 0,11-33 0,-10 17 0,-2 1 0,-2-1 0,-1 0 0,0-38 0,-3 26 0,-3-134 0,-1 165 0,0 1 0,-1-1 0,0 1 0,-1 0 0,0 0 0,-1 1 0,-1-1 0,0 1 0,-11-15 0,16 26 0,0-1 0,0 0 0,-1 1 0,1-1 0,0 1 0,-1-1 0,1 1 0,0 0 0,-1 0 0,1 0 0,-1 0 0,-4 0 0,5 1 0,0-1 0,-1 1 0,1-1 0,-1 0 0,1 0 0,0 0 0,0 0 0,0 0 0,0-1 0,0 1 0,-3-3 0,5 4 0,0 0 0,0-1 0,0 1 0,0 0 0,0-1 0,0 1 0,0 0 0,1-1 0,-1 1 0,0 0 0,0-1 0,0 1 0,0 0 0,1-1 0,-1 1 0,0 0 0,0 0 0,1-1 0,-1 1 0,0 0 0,0 0 0,1-1 0,-1 1 0,0 0 0,1 0 0,-1 0 0,0 0 0,1-1 0,-1 1 0,0 0 0,1 0 0,-1 0 0,0 0 0,1 0 0,-1 0 0,0 0 0,1 0 0,-1 0 0,0 0 0,1 0 0,-1 0 0,0 0 0,1 0 0,-1 0 0,0 1 0,1-1 0,-1 0 0,1 0 0,21 1 0,-13 2 0,0 1 0,-1 0 0,1 0 0,-1 1 0,0 0 0,0 1 0,-1 0 0,1 0 0,-1 0 0,-1 1 0,1 0 0,5 8 0,-4-5 0,1 0 0,-1-1 0,2-1 0,0 1 0,0-2 0,17 11 0,-26-17 0,3 1 0,0 0 0,0 1 0,0-2 0,1 1 0,-1 0 0,1-1 0,-1 0 0,1 0 0,5 0 0,-9-1 0,0 0 0,-1 0 0,1 0 0,0-1 0,0 1 0,-1 0 0,1-1 0,0 1 0,0 0 0,-1-1 0,1 1 0,0-1 0,-1 1 0,1-1 0,-1 1 0,1-1 0,-1 0 0,1 1 0,-1-1 0,1 0 0,0 0 0,5-31 0,-7 22 0,0 0 0,0 0 0,-1 0 0,0 0 0,-1 0 0,0 1 0,-1-1 0,0 1 0,-10-18 0,-13-31 0,9 34 0,18 24 0,0-1 0,0 1 0,0 0 0,-1-1 0,1 1 0,0 0 0,0-1 0,0 1 0,-1 0 0,1 0 0,0-1 0,-1 1 0,1 0 0,0 0 0,-1-1 0,1 1 0,0 0 0,-1 0 0,1 0 0,0 0 0,-1 0 0,1-1 0,-1 1 0,1 0 0,0 0 0,-1 0 0,1 0 0,0 0 0,-1 0 0,1 0 0,-1 0 0,1 0 0,0 1 0,-1-1 0,1 0 0,-1 0 0,1 0 0,0 0 0,-1 0 0,1 1 0,0-1 0,-1 0 0,1 0 0,0 1 0,0-1 0,-1 0 0,1 0 0,0 1 0,0-1 0,-1 0 0,1 1 0,0-1 0,0 0 0,0 1 0,-1-1 0,1 0 0,0 1 0,0-1 0,0 1 0,0-1 0,0 0 0,0 1 0,0-1 0,0 1 0,0-1 0,0 0 0,0 1 0,0 0 0,1 2 0,-1 0 0,1 1 0,0-1 0,0 0 0,0 0 0,1 0 0,-1 0 0,1 0 0,0 0 0,-1 0 0,1 0 0,1-1 0,-1 1 0,0-1 0,1 1 0,-1-1 0,1 0 0,5 4 0,3 2 0,0-1 0,1 0 0,17 8 0,-27-14 0,-1 0 0,0 0 0,1-1 0,-1 1 0,0 0 0,1-1 0,-1 1 0,1-1 0,-1 0 0,1 1 0,-1-1 0,1 0 0,-1 0 0,1 0 0,-1 0 0,1 0 0,-1 0 0,1-1 0,-1 1 0,1 0 0,-1-1 0,1 1 0,-1-1 0,0 0 0,1 1 0,-1-1 0,0 0 0,1 0 0,-1 0 0,1-1 0,-1 0 0,0 0 0,0 0 0,0 0 0,0 0 0,-1 0 0,1 0 0,-1 0 0,1-1 0,-1 1 0,0 0 0,0 0 0,0 0 0,0 0 0,-1 0 0,1-1 0,0 1 0,-2-4 0,1 4 0,0-1 0,1 1 0,-1 0 0,0-1 0,-1 1 0,1 0 0,0 0 0,-1-1 0,1 1 0,-1 1 0,0-1 0,1 0 0,-1 0 0,0 0 0,-4-2 0,4 4 0,1-1 0,0 1 0,-1-1 0,1 1 0,-1 0 0,1 0 0,-1-1 0,0 1 0,1 0 0,-1 0 0,1 1 0,-1-1 0,1 0 0,-1 0 0,1 1 0,-1-1 0,1 1 0,0-1 0,-1 1 0,1 0 0,0 0 0,-1-1 0,1 1 0,0 0 0,0 0 0,0 0 0,0 0 0,0 0 0,0 1 0,-1 0 0,-4 5 0,2-1 0,-1 1 0,1 0 0,0 0 0,0 0 0,1 0 0,0 1 0,0-1 0,1 1 0,-2 8 0,-8 86 0,5-25 0,1-38 0,3 0 0,1 0 0,6 71 0,-4-105 0,1 1 0,0-1 0,0 0 0,1 1 0,-1-1 0,1 0 0,0 0 0,1 0 0,-1 0 0,1-1 0,0 1 0,0-1 0,0 1 0,1-1 0,0 0 0,0-1 0,0 1 0,0 0 0,0-1 0,1 0 0,-1 0 0,1-1 0,0 1 0,0-1 0,0 0 0,0 0 0,0 0 0,10 1 0,13 2 0,0-2 0,1 0 0,-1-2 0,39-3 0,-21 1 0,-40 0 0,1-1 0,0 1 0,-1-1 0,0 0 0,1-1 0,-1 1 0,0-1 0,0-1 0,0 1 0,0-1 0,-1 0 0,0 0 0,0 0 0,0-1 0,0 0 0,0 0 0,-1 0 0,0-1 0,5-8 0,1-2 0,0-1 0,-1 0 0,0 0 0,-2-1 0,10-34 0,-12 22 0,-1 0 0,-2-1 0,-1 0 0,-4-46 0,0-5 0,3-715 0,-37 895 0,27 5 0,3-18 0,-2 59 50,7-94-385,-7 55 0,1-37 288,4-1 0,5 89 1,1-46 774,0-97-726,-1 1 1,2 0-1,0-1 1,0 0-1,2 1 1,-1-1-1,2-1 1,-1 1-1,2-1 1,0 0-1,0 0 1,11 11-1,-14-18-2,0-1 0,1 1 0,0-1 0,0 0 0,0-1 0,0 1 0,1-1 0,-1 0 0,1 0 0,0-1 0,0 0 0,0 0 0,0 0 0,0-1 0,0 1 0,1-2 0,7 1 0,15 1 0,0-2 0,39-5 0,-61 5 0,2-1 0,-1-1 0,1 0 0,-1 0 0,0 0 0,1-1 0,-1-1 0,-1 1 0,1-1 0,0 0 0,-1-1 0,9-7 0,-3 1 0,0-1 0,-1 0 0,0-1 0,16-24 0,-19 21 0,1 0 0,-2-1 0,10-28 0,6-13 0,-20 48 0,0 0 0,-1 0 0,0 0 0,-1 0 0,0 0 0,-1-1 0,1-11 0,-5-80 0,1 39 0,0-11 0,-12-79 0,-32-61 0,28 136 0,9 41 0,-1 0 0,-1 1 0,-33-68 0,44 103 0,-1 0 0,1 0 0,-1 0 0,1 0 0,-1 0 0,1 0 0,-1 0 0,1 0 0,-1 1 0,0-1 0,0 0 0,1 1 0,-1-1 0,0 0 0,0 1 0,0-1 0,0 1 0,0-1 0,0 1 0,0-1 0,0 1 0,0 0 0,-1-1 0,1 1 0,0 1 0,0-1 0,0 0 0,0 1 0,0-1 0,0 1 0,0-1 0,0 1 0,0 0 0,1-1 0,-1 1 0,0 0 0,1 0 0,-1-1 0,0 1 0,1 0 0,-1 0 0,1 0 0,-1 1 0,-2 4 0,0 0 0,0 0 0,1 1 0,0-1 0,1 1 0,-2 6 0,-5 48 0,1-6 0,0 67 0,8-72 0,-3 1 0,-2-1 0,-17 89 0,12-85 0,2 0 0,3 0 0,2 1 0,6 59 0,-1 5 0,-4-76 0,1 42 0,0-79 0,1 0 0,0 0 0,0 1 0,1-1 0,0 0 0,0 0 0,0-1 0,1 1 0,0 0 0,6 8 0,-2-4 0,1-1 0,0-1 0,1 1 0,0-1 0,1-1 0,-1 0 0,1 0 0,1-1 0,-1 0 0,1-1 0,14 5 0,43 25 0,-42-21 0,0 0 0,44 14 0,-63-25 0,1-1 0,-1 0 0,0-1 0,1 0 0,-1 0 0,1 0 0,-1-1 0,1 0 0,-1-1 0,1 0 0,-1 0 0,1 0 0,-1-1 0,14-5 0,-14 3 0,-1 0 0,0 0 0,0-1 0,0 0 0,-1 0 0,1 0 0,-1-1 0,0 1 0,-1-1 0,1 0 0,-1-1 0,0 1 0,5-14 0,3-10 0,17-59 0,-23 68 0,2-11 0,-1 1 0,-1-1 0,2-43 0,-7 90 0,1-1 0,0 1 0,1-1 0,5 15 0,-2-8 0,0 0 0,2 28 0,-8-48 0,0 0 0,1 1 0,-1-1 0,0 0 0,0 0 0,0 0 0,0 0 0,0 1 0,0-1 0,0 0 0,0 0 0,0 0 0,-1 0 0,1 0 0,0 1 0,-1-1 0,1 0 0,-1 0 0,1 0 0,-1 0 0,0 0 0,1 0 0,-1 0 0,0-1 0,0 1 0,0 0 0,0 0 0,1-1 0,-1 1 0,0 0 0,0-1 0,0 1 0,0-1 0,0 1 0,-1-1 0,1 1 0,0-1 0,0 0 0,0 0 0,0 1 0,0-1 0,-1 0 0,1 0 0,0 0 0,0 0 0,0 0 0,0-1 0,-1 1 0,1 0 0,0 0 0,0-1 0,-2 0 0,-10-4 0,1 0 0,0 0 0,-22-14 0,15 8 0,-97-33 0,76 30 0,-40-19 0,59 23 0,-198-108 0,20 0 0,-37-24 0,210 125 0,0 1 0,-1 2 0,0 1 0,-1 0 0,0 3 0,-47-12 0,52 16 0,7 3 0,0-1 0,1 0 0,-16-7 0,30 11 0,1 0 0,-1-1 0,0 1 0,0 0 0,1 0 0,-1-1 0,0 1 0,0 0 0,1-1 0,-1 1 0,0-1 0,1 1 0,-1-1 0,1 1 0,-1-1 0,1 1 0,-1-1 0,1 0 0,-1 1 0,1-1 0,-1 0 0,1 0 0,0 1 0,-1-1 0,1 0 0,0 0 0,0 1 0,-1-1 0,1-1 0,1 1 0,0 0 0,0 0 0,-1 0 0,1 0 0,0 0 0,0 1 0,0-1 0,0 0 0,0 1 0,1-1 0,-1 0 0,0 1 0,0 0 0,0-1 0,0 1 0,2-1 0,52-8 0,-7 12 0,0 1 0,-1 2 0,94 25 0,-37-7 0,-44-10 0,-31-7 0,0-1 0,0-1 0,38 1 0,67 4 0,17 0 0,-117-10 0,-3 0 0,-1-1 0,35-5 0,-54 4 0,-1 0 0,1-1 0,-1 0 0,0-1 0,0 0 0,0-1 0,-1 0 0,0-1 0,17-12 0,202-188 0,-209 189 0,-14 13 0,0-1 0,0 1 0,0-1 0,0 0 0,-1-1 0,6-9 0,-9 13 0,0 0 0,-1 1 0,1-1 0,-1 0 0,1 0 0,-1 1 0,0-1 0,0 0 0,0 0 0,0 0 0,0 1 0,0-1 0,-1 0 0,1 0 0,0 0 0,-1 1 0,0-1 0,1 0 0,-1 1 0,0-1 0,0 1 0,0-1 0,0 1 0,0-1 0,0 1 0,0-1 0,0 1 0,-1 0 0,1 0 0,0 0 0,-3-2 0,-30-24-273,-1 2 0,-2 1 0,0 1 0,-78-32 0,93 45-6553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00:08:47.472"/>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91C16-E50A-407C-BAF0-C03FAE42041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444BC-E887-49BB-9EA4-C414FBE2E2A1}" type="slidenum">
              <a:rPr lang="en-US" smtClean="0"/>
              <a:t>‹#›</a:t>
            </a:fld>
            <a:endParaRPr lang="en-US"/>
          </a:p>
        </p:txBody>
      </p:sp>
    </p:spTree>
    <p:extLst>
      <p:ext uri="{BB962C8B-B14F-4D97-AF65-F5344CB8AC3E}">
        <p14:creationId xmlns:p14="http://schemas.microsoft.com/office/powerpoint/2010/main" val="25520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7A11-14B2-017D-2162-63595ED53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0843E-EE9B-8626-3EFF-681B9E277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C662B-0348-A975-4C55-5E38BDE394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A4D4B-64BE-BF87-052B-3E5F119C4424}"/>
              </a:ext>
            </a:extLst>
          </p:cNvPr>
          <p:cNvSpPr>
            <a:spLocks noGrp="1"/>
          </p:cNvSpPr>
          <p:nvPr>
            <p:ph type="sldNum" sz="quarter" idx="5"/>
          </p:nvPr>
        </p:nvSpPr>
        <p:spPr/>
        <p:txBody>
          <a:bodyPr/>
          <a:lstStyle/>
          <a:p>
            <a:fld id="{E58444BC-E887-49BB-9EA4-C414FBE2E2A1}" type="slidenum">
              <a:rPr lang="en-US" smtClean="0"/>
              <a:t>14</a:t>
            </a:fld>
            <a:endParaRPr lang="en-US"/>
          </a:p>
        </p:txBody>
      </p:sp>
    </p:spTree>
    <p:extLst>
      <p:ext uri="{BB962C8B-B14F-4D97-AF65-F5344CB8AC3E}">
        <p14:creationId xmlns:p14="http://schemas.microsoft.com/office/powerpoint/2010/main" val="10478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444BC-E887-49BB-9EA4-C414FBE2E2A1}" type="slidenum">
              <a:rPr lang="en-US" smtClean="0"/>
              <a:t>15</a:t>
            </a:fld>
            <a:endParaRPr lang="en-US"/>
          </a:p>
        </p:txBody>
      </p:sp>
    </p:spTree>
    <p:extLst>
      <p:ext uri="{BB962C8B-B14F-4D97-AF65-F5344CB8AC3E}">
        <p14:creationId xmlns:p14="http://schemas.microsoft.com/office/powerpoint/2010/main" val="281094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FD2F-86AA-7792-500D-1CD9F359E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651EA-2587-4676-2D68-690F4EFF3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9FAB1A-AB71-9F5E-7520-775EF4A97868}"/>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73A4EDE6-DE74-20D6-3914-14F078FC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9989-7975-5662-9AF2-E7594DF18ABC}"/>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41026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9BBB-EF04-43E9-39BF-22974F2022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CB5FB-FCE2-53D0-20D6-C0BA70058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A5E0-6E6D-260E-AC5D-AB8DD4D87D86}"/>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179F4B29-C326-36EC-D9DD-4B74223E7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EFF31-3AD3-9069-908F-18E497E9E067}"/>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62308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AA709-9E37-31C0-04C5-BCA378EE9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03FB0-A59B-6F48-2AB6-D6136E511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7421-2FFD-B929-D905-D00EC98B849D}"/>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5C543E9E-7B33-549C-3481-02C9B3C43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529EB-E5A9-7214-F054-6F827F6218BF}"/>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24684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009B-EE20-3414-70B9-C3EB4D8CA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3D6E0-5D1C-7A30-6E36-D23D030011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56E78-3A5C-71FE-B8FA-873158672ADC}"/>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D6C1E461-9305-8443-5BB8-25C84FFA7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586AD-AFE7-D78D-EB70-D8BF9DC3DA4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82151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B5D1-F3FE-6D43-C10B-1F420E2B5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F718CF-FEA5-47B1-FD39-CF6FDD0668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83F6E-ACFE-616B-8DBB-486324C1E663}"/>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9EBEBF42-9A21-BDC0-27B3-7920A018C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920B0-3161-CA90-6C8B-0FE4723BF99C}"/>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7009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0C0C-AD92-CE5C-9235-895C72366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FC8EC-8AA1-8A01-F7E7-D851761C6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8E199-5F8C-4581-B955-E18F458AB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F9528-E98F-D408-64C4-4012265BADA3}"/>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9A34E5DF-FFA7-6165-F7CB-7BCF9E949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DDA95-DE7D-4390-30E3-06E50B2E17B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55405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8174-8F01-FC7C-B77E-54DEF0F80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C6A26-15DD-D253-D263-E7AD65ED9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98BB1-BB43-B76E-D141-50C9BC468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B2E78-2403-C74B-0551-0DEFBA735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787CF-49DC-9FEB-D900-9764B7000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83323-6E21-D44D-F7BF-61F44E3BD99E}"/>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8" name="Footer Placeholder 7">
            <a:extLst>
              <a:ext uri="{FF2B5EF4-FFF2-40B4-BE49-F238E27FC236}">
                <a16:creationId xmlns:a16="http://schemas.microsoft.com/office/drawing/2014/main" id="{577DC291-DFEB-5798-8E52-C24D79413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2E2376-80A0-887D-5F15-43350DE70EDA}"/>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8059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73E2-4372-2126-38CC-8241616BC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5DB68F-F6F2-1EFF-66C8-D89CB147FAC6}"/>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4" name="Footer Placeholder 3">
            <a:extLst>
              <a:ext uri="{FF2B5EF4-FFF2-40B4-BE49-F238E27FC236}">
                <a16:creationId xmlns:a16="http://schemas.microsoft.com/office/drawing/2014/main" id="{C961D7C8-5C2B-AD99-0F0C-CE3198E6B3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13F5C-EAC8-616D-3FA6-B5631B1E51F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2331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8CBFB-F60C-BC4C-1003-337588170777}"/>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3" name="Footer Placeholder 2">
            <a:extLst>
              <a:ext uri="{FF2B5EF4-FFF2-40B4-BE49-F238E27FC236}">
                <a16:creationId xmlns:a16="http://schemas.microsoft.com/office/drawing/2014/main" id="{3FDBB1A7-2BAE-52FD-83F0-4716BDEE1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D6271-4BF9-21BE-F8C1-234589EEEEEF}"/>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26002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72A-6A00-79BA-406E-72BC4E279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33A39-041E-8829-A976-422D6B1D6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DCD56-E79F-05D0-3AFC-541B0EB50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6F485-76B7-A748-8ED2-3660053A3909}"/>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265ED83A-4553-2A1D-8BCD-F18AA20CE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4BA61-828D-F980-209F-7ABA79817DCE}"/>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3674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5AE1-FF6E-DB0A-047C-CA6B62BF0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CAD94-8D55-8FAF-4805-399B50F01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5DD58-BB73-567A-15E8-9CAF50394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A1DA7-ED75-2D2B-5064-676D714472B8}"/>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594BC6B3-F73D-7191-4D78-F57680B4D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D925A-B404-8212-120E-4574D6AF0F92}"/>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06228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FB24A-A858-6770-BDA2-6AD851A4D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968FF-4878-9674-C6ED-04C128CF6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16D8-E2C2-FD92-60AF-CA4C5C5E4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19F69597-AAEE-D67D-E092-DC437A6C5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A07895-59C3-3D2E-76CB-987D2EC8F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7909ED-7E0B-45E5-9071-B1E3D0F46CCA}" type="slidenum">
              <a:rPr lang="en-US" smtClean="0"/>
              <a:t>‹#›</a:t>
            </a:fld>
            <a:endParaRPr lang="en-US"/>
          </a:p>
        </p:txBody>
      </p:sp>
    </p:spTree>
    <p:extLst>
      <p:ext uri="{BB962C8B-B14F-4D97-AF65-F5344CB8AC3E}">
        <p14:creationId xmlns:p14="http://schemas.microsoft.com/office/powerpoint/2010/main" val="425939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nassaucountyfl.com/DocumentCenter/View/3488/Tab-K-Ordinance-re-Permitting-and-Code-Requiremen?bidI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NULL"/><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print of a house&#10;&#10;AI-generated content may be incorrect.">
            <a:extLst>
              <a:ext uri="{FF2B5EF4-FFF2-40B4-BE49-F238E27FC236}">
                <a16:creationId xmlns:a16="http://schemas.microsoft.com/office/drawing/2014/main" id="{6ED8813C-67E0-5B91-FDB3-637FCED42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09" y="0"/>
            <a:ext cx="5364975" cy="6858000"/>
          </a:xfrm>
          <a:prstGeom prst="rect">
            <a:avLst/>
          </a:prstGeom>
        </p:spPr>
      </p:pic>
      <p:sp>
        <p:nvSpPr>
          <p:cNvPr id="2" name="TextBox 1">
            <a:extLst>
              <a:ext uri="{FF2B5EF4-FFF2-40B4-BE49-F238E27FC236}">
                <a16:creationId xmlns:a16="http://schemas.microsoft.com/office/drawing/2014/main" id="{F2499652-6848-93F8-79C5-060364B1A634}"/>
              </a:ext>
            </a:extLst>
          </p:cNvPr>
          <p:cNvSpPr txBox="1"/>
          <p:nvPr/>
        </p:nvSpPr>
        <p:spPr>
          <a:xfrm>
            <a:off x="6916994" y="1061884"/>
            <a:ext cx="4940709" cy="4524315"/>
          </a:xfrm>
          <a:prstGeom prst="rect">
            <a:avLst/>
          </a:prstGeom>
          <a:noFill/>
        </p:spPr>
        <p:txBody>
          <a:bodyPr wrap="square" rtlCol="0">
            <a:spAutoFit/>
          </a:bodyPr>
          <a:lstStyle/>
          <a:p>
            <a:r>
              <a:rPr lang="en-US" dirty="0"/>
              <a:t>Attempt #3 DRC</a:t>
            </a:r>
          </a:p>
          <a:p>
            <a:r>
              <a:rPr lang="en-US" dirty="0"/>
              <a:t>- </a:t>
            </a:r>
            <a:r>
              <a:rPr lang="en-US" b="0" i="0" dirty="0">
                <a:solidFill>
                  <a:srgbClr val="46464A"/>
                </a:solidFill>
                <a:effectLst/>
                <a:latin typeface="Inter"/>
              </a:rPr>
              <a:t>THIS IS MY </a:t>
            </a:r>
            <a:r>
              <a:rPr lang="en-US" b="1" i="0" dirty="0">
                <a:solidFill>
                  <a:srgbClr val="46464A"/>
                </a:solidFill>
                <a:effectLst/>
                <a:latin typeface="Inter"/>
              </a:rPr>
              <a:t>LOT MAP</a:t>
            </a:r>
            <a:r>
              <a:rPr lang="en-US" b="0" i="0" dirty="0">
                <a:solidFill>
                  <a:srgbClr val="46464A"/>
                </a:solidFill>
                <a:effectLst/>
                <a:latin typeface="Inter"/>
              </a:rPr>
              <a:t>. THERE ARE MANY LIKE IT BUT THIS ONE’S MINE.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 LOT MAP </a:t>
            </a:r>
            <a:r>
              <a:rPr lang="en-US" b="0" i="0" dirty="0">
                <a:solidFill>
                  <a:srgbClr val="46464A"/>
                </a:solidFill>
                <a:effectLst/>
                <a:latin typeface="Inter"/>
              </a:rPr>
              <a:t> </a:t>
            </a:r>
            <a:r>
              <a:rPr lang="en-US" b="1" i="0" dirty="0">
                <a:solidFill>
                  <a:srgbClr val="46464A"/>
                </a:solidFill>
                <a:effectLst/>
                <a:latin typeface="Inter"/>
              </a:rPr>
              <a:t>IS</a:t>
            </a:r>
            <a:r>
              <a:rPr lang="en-US" b="0" i="0" dirty="0">
                <a:solidFill>
                  <a:srgbClr val="46464A"/>
                </a:solidFill>
                <a:effectLst/>
                <a:latin typeface="Inter"/>
              </a:rPr>
              <a:t> </a:t>
            </a:r>
            <a:r>
              <a:rPr lang="en-US" b="1" i="0" dirty="0">
                <a:solidFill>
                  <a:srgbClr val="46464A"/>
                </a:solidFill>
                <a:effectLst/>
                <a:latin typeface="Inter"/>
              </a:rPr>
              <a:t>MY</a:t>
            </a:r>
            <a:r>
              <a:rPr lang="en-US" b="0" i="0" dirty="0">
                <a:solidFill>
                  <a:srgbClr val="46464A"/>
                </a:solidFill>
                <a:effectLst/>
                <a:latin typeface="Inter"/>
              </a:rPr>
              <a:t> BEST FRIEND. IT IS MY LIFE. I MUST MASTER IT AS I MUST MASTER MY LIFE. WITHOUT ME,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LOT MAP</a:t>
            </a:r>
            <a:r>
              <a:rPr lang="en-US" b="0" i="0" dirty="0">
                <a:solidFill>
                  <a:srgbClr val="46464A"/>
                </a:solidFill>
                <a:effectLst/>
                <a:latin typeface="Inter"/>
              </a:rPr>
              <a:t> </a:t>
            </a:r>
            <a:r>
              <a:rPr lang="en-US" b="1" i="0" dirty="0">
                <a:solidFill>
                  <a:srgbClr val="46464A"/>
                </a:solidFill>
                <a:effectLst/>
                <a:latin typeface="Inter"/>
              </a:rPr>
              <a:t>IS</a:t>
            </a:r>
            <a:r>
              <a:rPr lang="en-US" b="0" i="0" dirty="0">
                <a:solidFill>
                  <a:srgbClr val="46464A"/>
                </a:solidFill>
                <a:effectLst/>
                <a:latin typeface="Inter"/>
              </a:rPr>
              <a:t> USELESS. WITHOUT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LOT MAP </a:t>
            </a:r>
            <a:r>
              <a:rPr lang="en-US" b="0" i="0" dirty="0">
                <a:solidFill>
                  <a:srgbClr val="242424"/>
                </a:solidFill>
                <a:effectLst/>
                <a:latin typeface="source-serif-pro"/>
              </a:rPr>
              <a:t>I AM USELESS. I MUST USE MY </a:t>
            </a:r>
            <a:r>
              <a:rPr lang="en-US" b="1" i="0" dirty="0">
                <a:solidFill>
                  <a:srgbClr val="46464A"/>
                </a:solidFill>
                <a:effectLst/>
                <a:latin typeface="Inter"/>
              </a:rPr>
              <a:t>LOT MAP</a:t>
            </a:r>
            <a:r>
              <a:rPr lang="en-US" b="0" i="0" dirty="0">
                <a:solidFill>
                  <a:srgbClr val="242424"/>
                </a:solidFill>
                <a:effectLst/>
                <a:latin typeface="source-serif-pro"/>
              </a:rPr>
              <a:t> TRUE. I MUST READ IT BETTER THAN MY HOA WHO IS TRYING TO FRUSTRATE ME. I MUST ENSURE IT IS READABLE SO MY HOA CANNOT FRUSTRATE ME. I WILL! BEFORE GOD, I SWEAR THIS CREED. MY </a:t>
            </a:r>
            <a:r>
              <a:rPr lang="en-US" b="0" i="0" dirty="0">
                <a:solidFill>
                  <a:srgbClr val="46464A"/>
                </a:solidFill>
                <a:effectLst/>
                <a:latin typeface="Inter"/>
              </a:rPr>
              <a:t> </a:t>
            </a:r>
            <a:r>
              <a:rPr lang="en-US" b="1" i="0" dirty="0">
                <a:solidFill>
                  <a:srgbClr val="46464A"/>
                </a:solidFill>
                <a:effectLst/>
                <a:latin typeface="Inter"/>
              </a:rPr>
              <a:t>LOT MAP </a:t>
            </a:r>
            <a:r>
              <a:rPr lang="en-US" b="0" i="0" dirty="0">
                <a:solidFill>
                  <a:srgbClr val="242424"/>
                </a:solidFill>
                <a:effectLst/>
                <a:latin typeface="source-serif-pro"/>
              </a:rPr>
              <a:t> AND MYSELF ARE CONTRIBUTORS TO OUR COMMUNITY. WE ARE THE MASTERS OF OUR NEIGHBORS BUSYBODY PHONE CALLS TO THE HOA. WE ARE THE SURVIVORS OF MY LIFE. SO BE IT, UNTIL THERE IS NO HOA TO FRUSTRATE ME, BUT PEACE. AMEN!</a:t>
            </a:r>
            <a:endParaRPr lang="en-US" dirty="0"/>
          </a:p>
        </p:txBody>
      </p:sp>
      <p:sp>
        <p:nvSpPr>
          <p:cNvPr id="3" name="Rectangle 2">
            <a:extLst>
              <a:ext uri="{FF2B5EF4-FFF2-40B4-BE49-F238E27FC236}">
                <a16:creationId xmlns:a16="http://schemas.microsoft.com/office/drawing/2014/main" id="{B0351906-2894-1B56-ADC5-DF072217BCE8}"/>
              </a:ext>
            </a:extLst>
          </p:cNvPr>
          <p:cNvSpPr/>
          <p:nvPr/>
        </p:nvSpPr>
        <p:spPr>
          <a:xfrm>
            <a:off x="3227673" y="523568"/>
            <a:ext cx="894501" cy="243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4" name="Rectangle 3">
            <a:extLst>
              <a:ext uri="{FF2B5EF4-FFF2-40B4-BE49-F238E27FC236}">
                <a16:creationId xmlns:a16="http://schemas.microsoft.com/office/drawing/2014/main" id="{F061A6B8-A37B-C398-73F5-86582901FFE0}"/>
              </a:ext>
            </a:extLst>
          </p:cNvPr>
          <p:cNvSpPr/>
          <p:nvPr/>
        </p:nvSpPr>
        <p:spPr>
          <a:xfrm>
            <a:off x="2770238" y="374957"/>
            <a:ext cx="245807" cy="1486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 name="Rectangle 5">
            <a:extLst>
              <a:ext uri="{FF2B5EF4-FFF2-40B4-BE49-F238E27FC236}">
                <a16:creationId xmlns:a16="http://schemas.microsoft.com/office/drawing/2014/main" id="{62460DE5-8BF4-028A-7CDF-34F969E42DCF}"/>
              </a:ext>
            </a:extLst>
          </p:cNvPr>
          <p:cNvSpPr/>
          <p:nvPr/>
        </p:nvSpPr>
        <p:spPr>
          <a:xfrm rot="20557836">
            <a:off x="2548791" y="1551213"/>
            <a:ext cx="1195217" cy="101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7" name="Rectangle 6">
            <a:extLst>
              <a:ext uri="{FF2B5EF4-FFF2-40B4-BE49-F238E27FC236}">
                <a16:creationId xmlns:a16="http://schemas.microsoft.com/office/drawing/2014/main" id="{66004B91-44C5-316B-3C82-B7FB133A8207}"/>
              </a:ext>
            </a:extLst>
          </p:cNvPr>
          <p:cNvSpPr/>
          <p:nvPr/>
        </p:nvSpPr>
        <p:spPr>
          <a:xfrm rot="20379359">
            <a:off x="4323735" y="3794125"/>
            <a:ext cx="245807" cy="1486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Rectangle 7">
            <a:extLst>
              <a:ext uri="{FF2B5EF4-FFF2-40B4-BE49-F238E27FC236}">
                <a16:creationId xmlns:a16="http://schemas.microsoft.com/office/drawing/2014/main" id="{5F0C71EE-49C0-B425-BC7F-FFF748804461}"/>
              </a:ext>
            </a:extLst>
          </p:cNvPr>
          <p:cNvSpPr/>
          <p:nvPr/>
        </p:nvSpPr>
        <p:spPr>
          <a:xfrm>
            <a:off x="2193975" y="4676775"/>
            <a:ext cx="175370" cy="57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361836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2D9C-52CC-C4F8-C4E5-D4F007EEE81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D27A7AD-2978-1FEB-601C-A8D0C64EDE25}"/>
              </a:ext>
            </a:extLst>
          </p:cNvPr>
          <p:cNvSpPr/>
          <p:nvPr/>
        </p:nvSpPr>
        <p:spPr>
          <a:xfrm rot="10800000">
            <a:off x="2648762" y="2661976"/>
            <a:ext cx="7682200" cy="2921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70901FC-8210-A288-0BFB-1B708AB464E7}"/>
              </a:ext>
            </a:extLst>
          </p:cNvPr>
          <p:cNvSpPr txBox="1"/>
          <p:nvPr/>
        </p:nvSpPr>
        <p:spPr>
          <a:xfrm>
            <a:off x="9963990" y="2297407"/>
            <a:ext cx="1061509" cy="246221"/>
          </a:xfrm>
          <a:prstGeom prst="rect">
            <a:avLst/>
          </a:prstGeom>
          <a:noFill/>
        </p:spPr>
        <p:txBody>
          <a:bodyPr wrap="none" rtlCol="0">
            <a:spAutoFit/>
          </a:bodyPr>
          <a:lstStyle/>
          <a:p>
            <a:r>
              <a:rPr lang="en-US" sz="1000" dirty="0"/>
              <a:t>Overhang 1 foot</a:t>
            </a:r>
          </a:p>
        </p:txBody>
      </p:sp>
      <p:sp>
        <p:nvSpPr>
          <p:cNvPr id="20" name="TextBox 19">
            <a:extLst>
              <a:ext uri="{FF2B5EF4-FFF2-40B4-BE49-F238E27FC236}">
                <a16:creationId xmlns:a16="http://schemas.microsoft.com/office/drawing/2014/main" id="{541472AF-3BA1-BDF2-3633-4268393125C2}"/>
              </a:ext>
            </a:extLst>
          </p:cNvPr>
          <p:cNvSpPr txBox="1"/>
          <p:nvPr/>
        </p:nvSpPr>
        <p:spPr>
          <a:xfrm>
            <a:off x="2136132" y="2281578"/>
            <a:ext cx="1061509" cy="246221"/>
          </a:xfrm>
          <a:prstGeom prst="rect">
            <a:avLst/>
          </a:prstGeom>
          <a:noFill/>
        </p:spPr>
        <p:txBody>
          <a:bodyPr wrap="none" rtlCol="0">
            <a:spAutoFit/>
          </a:bodyPr>
          <a:lstStyle/>
          <a:p>
            <a:r>
              <a:rPr lang="en-US" sz="1000" dirty="0"/>
              <a:t>Overhang 1 foot</a:t>
            </a:r>
          </a:p>
        </p:txBody>
      </p:sp>
      <p:sp>
        <p:nvSpPr>
          <p:cNvPr id="31" name="TextBox 30">
            <a:extLst>
              <a:ext uri="{FF2B5EF4-FFF2-40B4-BE49-F238E27FC236}">
                <a16:creationId xmlns:a16="http://schemas.microsoft.com/office/drawing/2014/main" id="{E0E33D55-26E7-6939-33B7-6FB831F9252E}"/>
              </a:ext>
            </a:extLst>
          </p:cNvPr>
          <p:cNvSpPr txBox="1"/>
          <p:nvPr/>
        </p:nvSpPr>
        <p:spPr>
          <a:xfrm>
            <a:off x="238767" y="157553"/>
            <a:ext cx="1102994" cy="338554"/>
          </a:xfrm>
          <a:prstGeom prst="rect">
            <a:avLst/>
          </a:prstGeom>
          <a:noFill/>
        </p:spPr>
        <p:txBody>
          <a:bodyPr wrap="square">
            <a:spAutoFit/>
          </a:bodyPr>
          <a:lstStyle>
            <a:defPPr>
              <a:defRPr lang="en-US"/>
            </a:defPPr>
          </a:lstStyle>
          <a:p>
            <a:r>
              <a:rPr lang="en-US" dirty="0"/>
              <a:t>Rear View </a:t>
            </a:r>
          </a:p>
        </p:txBody>
      </p:sp>
      <p:sp>
        <p:nvSpPr>
          <p:cNvPr id="32" name="Arrow: Right 31">
            <a:extLst>
              <a:ext uri="{FF2B5EF4-FFF2-40B4-BE49-F238E27FC236}">
                <a16:creationId xmlns:a16="http://schemas.microsoft.com/office/drawing/2014/main" id="{76E7E9D5-CE76-D545-9E98-2CF981AC43E1}"/>
              </a:ext>
            </a:extLst>
          </p:cNvPr>
          <p:cNvSpPr/>
          <p:nvPr/>
        </p:nvSpPr>
        <p:spPr>
          <a:xfrm>
            <a:off x="11373773" y="3710250"/>
            <a:ext cx="601631"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91AB402-E2F1-AAEF-B103-42203453FC7F}"/>
              </a:ext>
            </a:extLst>
          </p:cNvPr>
          <p:cNvSpPr txBox="1"/>
          <p:nvPr/>
        </p:nvSpPr>
        <p:spPr>
          <a:xfrm>
            <a:off x="11242983" y="3291549"/>
            <a:ext cx="826476" cy="400110"/>
          </a:xfrm>
          <a:prstGeom prst="rect">
            <a:avLst/>
          </a:prstGeom>
          <a:noFill/>
        </p:spPr>
        <p:txBody>
          <a:bodyPr wrap="square" rtlCol="0">
            <a:spAutoFit/>
          </a:bodyPr>
          <a:lstStyle/>
          <a:p>
            <a:r>
              <a:rPr lang="en-US" sz="1000" dirty="0"/>
              <a:t>To Primary Residence</a:t>
            </a:r>
          </a:p>
        </p:txBody>
      </p:sp>
      <p:sp>
        <p:nvSpPr>
          <p:cNvPr id="34" name="TextBox 33">
            <a:extLst>
              <a:ext uri="{FF2B5EF4-FFF2-40B4-BE49-F238E27FC236}">
                <a16:creationId xmlns:a16="http://schemas.microsoft.com/office/drawing/2014/main" id="{774CDD0D-AE0D-FD14-768E-31086AF4398D}"/>
              </a:ext>
            </a:extLst>
          </p:cNvPr>
          <p:cNvSpPr txBox="1"/>
          <p:nvPr/>
        </p:nvSpPr>
        <p:spPr>
          <a:xfrm>
            <a:off x="1461" y="4971990"/>
            <a:ext cx="809183" cy="400110"/>
          </a:xfrm>
          <a:prstGeom prst="rect">
            <a:avLst/>
          </a:prstGeom>
          <a:noFill/>
        </p:spPr>
        <p:txBody>
          <a:bodyPr wrap="square" rtlCol="0">
            <a:spAutoFit/>
          </a:bodyPr>
          <a:lstStyle/>
          <a:p>
            <a:r>
              <a:rPr lang="en-US" sz="1000" dirty="0"/>
              <a:t>To Back Fence line</a:t>
            </a:r>
          </a:p>
        </p:txBody>
      </p:sp>
      <p:sp>
        <p:nvSpPr>
          <p:cNvPr id="35" name="Arrow: Right 34">
            <a:extLst>
              <a:ext uri="{FF2B5EF4-FFF2-40B4-BE49-F238E27FC236}">
                <a16:creationId xmlns:a16="http://schemas.microsoft.com/office/drawing/2014/main" id="{740F75CA-C43B-121F-0D6F-7DDEE0EEEAED}"/>
              </a:ext>
            </a:extLst>
          </p:cNvPr>
          <p:cNvSpPr/>
          <p:nvPr/>
        </p:nvSpPr>
        <p:spPr>
          <a:xfrm rot="10800000">
            <a:off x="174179" y="5372100"/>
            <a:ext cx="599543"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317FD6D-35A1-F553-C1E4-C24306BBAB6C}"/>
              </a:ext>
            </a:extLst>
          </p:cNvPr>
          <p:cNvSpPr/>
          <p:nvPr/>
        </p:nvSpPr>
        <p:spPr>
          <a:xfrm>
            <a:off x="2441774" y="2511969"/>
            <a:ext cx="8096176" cy="173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Roof Height = 4 inches</a:t>
            </a:r>
          </a:p>
        </p:txBody>
      </p:sp>
      <p:sp>
        <p:nvSpPr>
          <p:cNvPr id="41" name="Rectangle 40">
            <a:extLst>
              <a:ext uri="{FF2B5EF4-FFF2-40B4-BE49-F238E27FC236}">
                <a16:creationId xmlns:a16="http://schemas.microsoft.com/office/drawing/2014/main" id="{F124B53F-5509-0034-C8EF-10830390B1A1}"/>
              </a:ext>
            </a:extLst>
          </p:cNvPr>
          <p:cNvSpPr/>
          <p:nvPr/>
        </p:nvSpPr>
        <p:spPr>
          <a:xfrm>
            <a:off x="2648761" y="5584644"/>
            <a:ext cx="7682200" cy="12234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Concrete Pad: 4 inches in height</a:t>
            </a:r>
          </a:p>
        </p:txBody>
      </p:sp>
      <p:cxnSp>
        <p:nvCxnSpPr>
          <p:cNvPr id="42" name="Straight Arrow Connector 41">
            <a:extLst>
              <a:ext uri="{FF2B5EF4-FFF2-40B4-BE49-F238E27FC236}">
                <a16:creationId xmlns:a16="http://schemas.microsoft.com/office/drawing/2014/main" id="{E6A4CBE6-1616-B63A-6179-C632FB78D116}"/>
              </a:ext>
            </a:extLst>
          </p:cNvPr>
          <p:cNvCxnSpPr>
            <a:cxnSpLocks/>
          </p:cNvCxnSpPr>
          <p:nvPr/>
        </p:nvCxnSpPr>
        <p:spPr>
          <a:xfrm>
            <a:off x="2666887" y="5859653"/>
            <a:ext cx="7652933"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F6E7192-10FD-643B-DA0E-9957583EC90C}"/>
              </a:ext>
            </a:extLst>
          </p:cNvPr>
          <p:cNvSpPr txBox="1"/>
          <p:nvPr/>
        </p:nvSpPr>
        <p:spPr>
          <a:xfrm>
            <a:off x="2648761" y="5896578"/>
            <a:ext cx="4045002" cy="261610"/>
          </a:xfrm>
          <a:prstGeom prst="rect">
            <a:avLst/>
          </a:prstGeom>
          <a:noFill/>
        </p:spPr>
        <p:txBody>
          <a:bodyPr wrap="square" rtlCol="0">
            <a:spAutoFit/>
          </a:bodyPr>
          <a:lstStyle/>
          <a:p>
            <a:r>
              <a:rPr lang="en-US" sz="1100" dirty="0"/>
              <a:t>Length of Base 14 foot</a:t>
            </a:r>
          </a:p>
        </p:txBody>
      </p:sp>
      <p:sp>
        <p:nvSpPr>
          <p:cNvPr id="45" name="TextBox 44">
            <a:extLst>
              <a:ext uri="{FF2B5EF4-FFF2-40B4-BE49-F238E27FC236}">
                <a16:creationId xmlns:a16="http://schemas.microsoft.com/office/drawing/2014/main" id="{61B4A06A-0AC8-72C7-C2F0-4191FE5C0AD9}"/>
              </a:ext>
            </a:extLst>
          </p:cNvPr>
          <p:cNvSpPr txBox="1"/>
          <p:nvPr/>
        </p:nvSpPr>
        <p:spPr>
          <a:xfrm>
            <a:off x="2806927" y="1838543"/>
            <a:ext cx="3431661" cy="261610"/>
          </a:xfrm>
          <a:prstGeom prst="rect">
            <a:avLst/>
          </a:prstGeom>
          <a:noFill/>
        </p:spPr>
        <p:txBody>
          <a:bodyPr wrap="square" rtlCol="0">
            <a:spAutoFit/>
          </a:bodyPr>
          <a:lstStyle/>
          <a:p>
            <a:r>
              <a:rPr lang="en-US" sz="1100" dirty="0"/>
              <a:t>Roof Line total length 16 foot</a:t>
            </a:r>
          </a:p>
        </p:txBody>
      </p:sp>
      <p:cxnSp>
        <p:nvCxnSpPr>
          <p:cNvPr id="46" name="Straight Arrow Connector 45">
            <a:extLst>
              <a:ext uri="{FF2B5EF4-FFF2-40B4-BE49-F238E27FC236}">
                <a16:creationId xmlns:a16="http://schemas.microsoft.com/office/drawing/2014/main" id="{B1C8EA2A-EC90-51B1-949F-442038459E57}"/>
              </a:ext>
            </a:extLst>
          </p:cNvPr>
          <p:cNvCxnSpPr>
            <a:cxnSpLocks/>
          </p:cNvCxnSpPr>
          <p:nvPr/>
        </p:nvCxnSpPr>
        <p:spPr>
          <a:xfrm>
            <a:off x="2532185" y="2172144"/>
            <a:ext cx="8005765"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F1D99EC-EE20-233A-D116-FBA5F11B7520}"/>
              </a:ext>
            </a:extLst>
          </p:cNvPr>
          <p:cNvCxnSpPr>
            <a:cxnSpLocks/>
          </p:cNvCxnSpPr>
          <p:nvPr/>
        </p:nvCxnSpPr>
        <p:spPr>
          <a:xfrm>
            <a:off x="10494745" y="2749573"/>
            <a:ext cx="0" cy="283354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75FB35D2-B7BD-DEB7-B484-E8E0777AB777}"/>
              </a:ext>
            </a:extLst>
          </p:cNvPr>
          <p:cNvSpPr txBox="1"/>
          <p:nvPr/>
        </p:nvSpPr>
        <p:spPr>
          <a:xfrm>
            <a:off x="10574870" y="2912922"/>
            <a:ext cx="943051" cy="246221"/>
          </a:xfrm>
          <a:prstGeom prst="rect">
            <a:avLst/>
          </a:prstGeom>
          <a:noFill/>
        </p:spPr>
        <p:txBody>
          <a:bodyPr wrap="square" rtlCol="0">
            <a:spAutoFit/>
          </a:bodyPr>
          <a:lstStyle/>
          <a:p>
            <a:r>
              <a:rPr lang="en-US" sz="1000" dirty="0"/>
              <a:t>8 foot 4 inch</a:t>
            </a:r>
          </a:p>
        </p:txBody>
      </p:sp>
      <p:sp>
        <p:nvSpPr>
          <p:cNvPr id="60" name="Title 1">
            <a:extLst>
              <a:ext uri="{FF2B5EF4-FFF2-40B4-BE49-F238E27FC236}">
                <a16:creationId xmlns:a16="http://schemas.microsoft.com/office/drawing/2014/main" id="{43F1D926-CBB9-9CCF-3BC8-EA8C1CA77D24}"/>
              </a:ext>
            </a:extLst>
          </p:cNvPr>
          <p:cNvSpPr>
            <a:spLocks noGrp="1"/>
          </p:cNvSpPr>
          <p:nvPr>
            <p:ph type="title"/>
          </p:nvPr>
        </p:nvSpPr>
        <p:spPr>
          <a:xfrm>
            <a:off x="4974924" y="68098"/>
            <a:ext cx="7136371" cy="1280689"/>
          </a:xfrm>
        </p:spPr>
        <p:txBody>
          <a:bodyPr>
            <a:noAutofit/>
          </a:bodyPr>
          <a:lstStyle/>
          <a:p>
            <a:r>
              <a:rPr lang="en-US" sz="1200" b="0" i="0" u="none" strike="noStrike" baseline="0" dirty="0">
                <a:latin typeface="Calibri" panose="020F0502020204030204" pitchFamily="34" charset="0"/>
              </a:rPr>
              <a:t>1. Complete drawings with full dimensions (height, width, depth), including window sizes and their dimensions.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2. A site plan showing the shed, hardscaping, and any other improvements, with measurements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from the house and property lines.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3. A material palette for the shed's siding, roof, and trim, along with details on the windows.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Lines representative and not to scale / diagram provided for visual perspective</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Scale </a:t>
            </a:r>
            <a:r>
              <a:rPr lang="en-US" sz="1200" dirty="0">
                <a:latin typeface="Calibri" panose="020F0502020204030204" pitchFamily="34" charset="0"/>
              </a:rPr>
              <a:t>represented by measurements</a:t>
            </a:r>
            <a:endParaRPr lang="en-US" sz="1200" b="0" i="0" u="none" strike="noStrike" baseline="0" dirty="0">
              <a:latin typeface="Calibri" panose="020F0502020204030204" pitchFamily="34" charset="0"/>
            </a:endParaRPr>
          </a:p>
        </p:txBody>
      </p:sp>
    </p:spTree>
    <p:extLst>
      <p:ext uri="{BB962C8B-B14F-4D97-AF65-F5344CB8AC3E}">
        <p14:creationId xmlns:p14="http://schemas.microsoft.com/office/powerpoint/2010/main" val="392239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053A-C2A6-DCCC-A6C9-00E6435E5BE9}"/>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A08B9BA5-39D7-B945-3A45-C73234D18D5E}"/>
              </a:ext>
            </a:extLst>
          </p:cNvPr>
          <p:cNvSpPr txBox="1"/>
          <p:nvPr/>
        </p:nvSpPr>
        <p:spPr>
          <a:xfrm>
            <a:off x="238767" y="157553"/>
            <a:ext cx="3612264" cy="369332"/>
          </a:xfrm>
          <a:prstGeom prst="rect">
            <a:avLst/>
          </a:prstGeom>
          <a:noFill/>
        </p:spPr>
        <p:txBody>
          <a:bodyPr wrap="square">
            <a:spAutoFit/>
          </a:bodyPr>
          <a:lstStyle>
            <a:defPPr>
              <a:defRPr lang="en-US"/>
            </a:defPPr>
          </a:lstStyle>
          <a:p>
            <a:r>
              <a:rPr lang="en-US" dirty="0"/>
              <a:t>Top View Building: Paver Patio Pad</a:t>
            </a:r>
          </a:p>
        </p:txBody>
      </p:sp>
      <p:sp>
        <p:nvSpPr>
          <p:cNvPr id="34" name="TextBox 33">
            <a:extLst>
              <a:ext uri="{FF2B5EF4-FFF2-40B4-BE49-F238E27FC236}">
                <a16:creationId xmlns:a16="http://schemas.microsoft.com/office/drawing/2014/main" id="{0195F5CD-7EEF-C7D3-4A8E-54F66D413E5A}"/>
              </a:ext>
            </a:extLst>
          </p:cNvPr>
          <p:cNvSpPr txBox="1"/>
          <p:nvPr/>
        </p:nvSpPr>
        <p:spPr>
          <a:xfrm>
            <a:off x="227835" y="1145124"/>
            <a:ext cx="809183" cy="400110"/>
          </a:xfrm>
          <a:prstGeom prst="rect">
            <a:avLst/>
          </a:prstGeom>
          <a:noFill/>
        </p:spPr>
        <p:txBody>
          <a:bodyPr wrap="square" rtlCol="0">
            <a:spAutoFit/>
          </a:bodyPr>
          <a:lstStyle/>
          <a:p>
            <a:r>
              <a:rPr lang="en-US" sz="1000" dirty="0"/>
              <a:t>To Back Fence line</a:t>
            </a:r>
          </a:p>
        </p:txBody>
      </p:sp>
      <p:sp>
        <p:nvSpPr>
          <p:cNvPr id="35" name="Arrow: Right 34">
            <a:extLst>
              <a:ext uri="{FF2B5EF4-FFF2-40B4-BE49-F238E27FC236}">
                <a16:creationId xmlns:a16="http://schemas.microsoft.com/office/drawing/2014/main" id="{008909FA-A43E-F268-E411-456EB64818B2}"/>
              </a:ext>
            </a:extLst>
          </p:cNvPr>
          <p:cNvSpPr/>
          <p:nvPr/>
        </p:nvSpPr>
        <p:spPr>
          <a:xfrm rot="10800000">
            <a:off x="238767" y="1631373"/>
            <a:ext cx="599543" cy="426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6E52603-2060-C7ED-C577-AC966FB92F26}"/>
              </a:ext>
            </a:extLst>
          </p:cNvPr>
          <p:cNvSpPr/>
          <p:nvPr/>
        </p:nvSpPr>
        <p:spPr>
          <a:xfrm>
            <a:off x="3477029" y="1837389"/>
            <a:ext cx="2510531" cy="14388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Shed</a:t>
            </a:r>
          </a:p>
        </p:txBody>
      </p:sp>
      <p:sp>
        <p:nvSpPr>
          <p:cNvPr id="3" name="Rectangle 2">
            <a:extLst>
              <a:ext uri="{FF2B5EF4-FFF2-40B4-BE49-F238E27FC236}">
                <a16:creationId xmlns:a16="http://schemas.microsoft.com/office/drawing/2014/main" id="{3183C613-9933-F158-5EE2-E698372050A6}"/>
              </a:ext>
            </a:extLst>
          </p:cNvPr>
          <p:cNvSpPr/>
          <p:nvPr/>
        </p:nvSpPr>
        <p:spPr>
          <a:xfrm rot="5400000">
            <a:off x="6439048" y="-2886041"/>
            <a:ext cx="45719" cy="836009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FEFAEDDD-24E7-69C0-75AE-5E7FE8BBDC68}"/>
              </a:ext>
            </a:extLst>
          </p:cNvPr>
          <p:cNvSpPr/>
          <p:nvPr/>
        </p:nvSpPr>
        <p:spPr>
          <a:xfrm>
            <a:off x="8906610" y="2844472"/>
            <a:ext cx="3276012" cy="3997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Residence</a:t>
            </a:r>
          </a:p>
        </p:txBody>
      </p:sp>
      <p:sp>
        <p:nvSpPr>
          <p:cNvPr id="5" name="Rectangle 4">
            <a:extLst>
              <a:ext uri="{FF2B5EF4-FFF2-40B4-BE49-F238E27FC236}">
                <a16:creationId xmlns:a16="http://schemas.microsoft.com/office/drawing/2014/main" id="{2BA3E014-D18D-9C0D-2744-829DFC5BAA04}"/>
              </a:ext>
            </a:extLst>
          </p:cNvPr>
          <p:cNvSpPr/>
          <p:nvPr/>
        </p:nvSpPr>
        <p:spPr>
          <a:xfrm>
            <a:off x="3484710" y="3276223"/>
            <a:ext cx="2510531" cy="139334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Patio Area</a:t>
            </a:r>
          </a:p>
        </p:txBody>
      </p:sp>
      <p:cxnSp>
        <p:nvCxnSpPr>
          <p:cNvPr id="6" name="Straight Arrow Connector 5">
            <a:extLst>
              <a:ext uri="{FF2B5EF4-FFF2-40B4-BE49-F238E27FC236}">
                <a16:creationId xmlns:a16="http://schemas.microsoft.com/office/drawing/2014/main" id="{A61458D3-9033-A221-1E99-99EFC095EE66}"/>
              </a:ext>
            </a:extLst>
          </p:cNvPr>
          <p:cNvCxnSpPr>
            <a:cxnSpLocks/>
          </p:cNvCxnSpPr>
          <p:nvPr/>
        </p:nvCxnSpPr>
        <p:spPr>
          <a:xfrm flipH="1">
            <a:off x="3139791" y="1864345"/>
            <a:ext cx="12193" cy="141187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4C13946-BD44-B25A-2385-03CA5B803336}"/>
              </a:ext>
            </a:extLst>
          </p:cNvPr>
          <p:cNvSpPr txBox="1"/>
          <p:nvPr/>
        </p:nvSpPr>
        <p:spPr>
          <a:xfrm>
            <a:off x="2740340" y="2365640"/>
            <a:ext cx="798902" cy="246221"/>
          </a:xfrm>
          <a:prstGeom prst="rect">
            <a:avLst/>
          </a:prstGeom>
          <a:noFill/>
        </p:spPr>
        <p:txBody>
          <a:bodyPr wrap="square" rtlCol="0">
            <a:spAutoFit/>
          </a:bodyPr>
          <a:lstStyle/>
          <a:p>
            <a:r>
              <a:rPr lang="en-US" sz="1000" dirty="0"/>
              <a:t>10 Ft</a:t>
            </a:r>
          </a:p>
        </p:txBody>
      </p:sp>
      <p:cxnSp>
        <p:nvCxnSpPr>
          <p:cNvPr id="10" name="Straight Arrow Connector 9">
            <a:extLst>
              <a:ext uri="{FF2B5EF4-FFF2-40B4-BE49-F238E27FC236}">
                <a16:creationId xmlns:a16="http://schemas.microsoft.com/office/drawing/2014/main" id="{DACC0BDF-6AA6-C2C3-5CB0-8AC825A324AB}"/>
              </a:ext>
            </a:extLst>
          </p:cNvPr>
          <p:cNvCxnSpPr>
            <a:cxnSpLocks/>
          </p:cNvCxnSpPr>
          <p:nvPr/>
        </p:nvCxnSpPr>
        <p:spPr>
          <a:xfrm>
            <a:off x="6545482" y="3276222"/>
            <a:ext cx="5332" cy="38607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0F0EB9B-9D24-16F8-78F9-6644596B3199}"/>
              </a:ext>
            </a:extLst>
          </p:cNvPr>
          <p:cNvSpPr txBox="1"/>
          <p:nvPr/>
        </p:nvSpPr>
        <p:spPr>
          <a:xfrm>
            <a:off x="6659597" y="3312357"/>
            <a:ext cx="563393" cy="246221"/>
          </a:xfrm>
          <a:prstGeom prst="rect">
            <a:avLst/>
          </a:prstGeom>
          <a:noFill/>
        </p:spPr>
        <p:txBody>
          <a:bodyPr wrap="square" rtlCol="0">
            <a:spAutoFit/>
          </a:bodyPr>
          <a:lstStyle/>
          <a:p>
            <a:r>
              <a:rPr lang="en-US" sz="1000" dirty="0"/>
              <a:t>2 ft</a:t>
            </a:r>
          </a:p>
        </p:txBody>
      </p:sp>
      <p:cxnSp>
        <p:nvCxnSpPr>
          <p:cNvPr id="12" name="Straight Arrow Connector 11">
            <a:extLst>
              <a:ext uri="{FF2B5EF4-FFF2-40B4-BE49-F238E27FC236}">
                <a16:creationId xmlns:a16="http://schemas.microsoft.com/office/drawing/2014/main" id="{E22E07AB-FB2F-7556-379B-36BBEAA53C7F}"/>
              </a:ext>
            </a:extLst>
          </p:cNvPr>
          <p:cNvCxnSpPr>
            <a:cxnSpLocks/>
          </p:cNvCxnSpPr>
          <p:nvPr/>
        </p:nvCxnSpPr>
        <p:spPr>
          <a:xfrm>
            <a:off x="6159994" y="3662295"/>
            <a:ext cx="0" cy="95883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1F2F054-7533-AC7E-DD07-C0B83F9586BA}"/>
              </a:ext>
            </a:extLst>
          </p:cNvPr>
          <p:cNvSpPr txBox="1"/>
          <p:nvPr/>
        </p:nvSpPr>
        <p:spPr>
          <a:xfrm>
            <a:off x="6274124" y="4035170"/>
            <a:ext cx="798902" cy="246221"/>
          </a:xfrm>
          <a:prstGeom prst="rect">
            <a:avLst/>
          </a:prstGeom>
          <a:noFill/>
        </p:spPr>
        <p:txBody>
          <a:bodyPr wrap="square" rtlCol="0">
            <a:spAutoFit/>
          </a:bodyPr>
          <a:lstStyle/>
          <a:p>
            <a:r>
              <a:rPr lang="en-US" sz="1000" dirty="0"/>
              <a:t>8 Ft</a:t>
            </a:r>
          </a:p>
        </p:txBody>
      </p:sp>
      <p:cxnSp>
        <p:nvCxnSpPr>
          <p:cNvPr id="14" name="Straight Arrow Connector 13">
            <a:extLst>
              <a:ext uri="{FF2B5EF4-FFF2-40B4-BE49-F238E27FC236}">
                <a16:creationId xmlns:a16="http://schemas.microsoft.com/office/drawing/2014/main" id="{E56D6A23-62BB-C471-6DC3-87C9188C9BBA}"/>
              </a:ext>
            </a:extLst>
          </p:cNvPr>
          <p:cNvCxnSpPr>
            <a:cxnSpLocks/>
          </p:cNvCxnSpPr>
          <p:nvPr/>
        </p:nvCxnSpPr>
        <p:spPr>
          <a:xfrm>
            <a:off x="3126544" y="3380011"/>
            <a:ext cx="0" cy="138005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C34556A-5A2D-4E25-7A84-4095A9252983}"/>
              </a:ext>
            </a:extLst>
          </p:cNvPr>
          <p:cNvSpPr txBox="1"/>
          <p:nvPr/>
        </p:nvSpPr>
        <p:spPr>
          <a:xfrm>
            <a:off x="2723587" y="3788949"/>
            <a:ext cx="798902" cy="246221"/>
          </a:xfrm>
          <a:prstGeom prst="rect">
            <a:avLst/>
          </a:prstGeom>
          <a:noFill/>
        </p:spPr>
        <p:txBody>
          <a:bodyPr wrap="square" rtlCol="0">
            <a:spAutoFit/>
          </a:bodyPr>
          <a:lstStyle/>
          <a:p>
            <a:r>
              <a:rPr lang="en-US" sz="1000" dirty="0"/>
              <a:t>10 Ft</a:t>
            </a:r>
          </a:p>
        </p:txBody>
      </p:sp>
      <p:sp>
        <p:nvSpPr>
          <p:cNvPr id="17" name="Rectangle 16">
            <a:extLst>
              <a:ext uri="{FF2B5EF4-FFF2-40B4-BE49-F238E27FC236}">
                <a16:creationId xmlns:a16="http://schemas.microsoft.com/office/drawing/2014/main" id="{E92534AC-0AC6-EBB0-714D-53ABDA834AC6}"/>
              </a:ext>
            </a:extLst>
          </p:cNvPr>
          <p:cNvSpPr/>
          <p:nvPr/>
        </p:nvSpPr>
        <p:spPr>
          <a:xfrm>
            <a:off x="6439783" y="1844509"/>
            <a:ext cx="4201639" cy="424246"/>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Path Area</a:t>
            </a:r>
          </a:p>
        </p:txBody>
      </p:sp>
      <p:cxnSp>
        <p:nvCxnSpPr>
          <p:cNvPr id="21" name="Straight Arrow Connector 20">
            <a:extLst>
              <a:ext uri="{FF2B5EF4-FFF2-40B4-BE49-F238E27FC236}">
                <a16:creationId xmlns:a16="http://schemas.microsoft.com/office/drawing/2014/main" id="{9B436E93-0BF0-7CE1-E588-E19E2558DD67}"/>
              </a:ext>
            </a:extLst>
          </p:cNvPr>
          <p:cNvCxnSpPr>
            <a:cxnSpLocks/>
          </p:cNvCxnSpPr>
          <p:nvPr/>
        </p:nvCxnSpPr>
        <p:spPr>
          <a:xfrm>
            <a:off x="11309887" y="1837389"/>
            <a:ext cx="0" cy="47883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E5DB042-0FDC-77F6-9FC2-04E7590DA332}"/>
              </a:ext>
            </a:extLst>
          </p:cNvPr>
          <p:cNvSpPr txBox="1"/>
          <p:nvPr/>
        </p:nvSpPr>
        <p:spPr>
          <a:xfrm>
            <a:off x="11309887" y="1967264"/>
            <a:ext cx="798902" cy="246221"/>
          </a:xfrm>
          <a:prstGeom prst="rect">
            <a:avLst/>
          </a:prstGeom>
          <a:noFill/>
        </p:spPr>
        <p:txBody>
          <a:bodyPr wrap="square" rtlCol="0">
            <a:spAutoFit/>
          </a:bodyPr>
          <a:lstStyle/>
          <a:p>
            <a:r>
              <a:rPr lang="en-US" sz="1000" dirty="0"/>
              <a:t>2 Ft</a:t>
            </a:r>
          </a:p>
        </p:txBody>
      </p:sp>
      <p:sp>
        <p:nvSpPr>
          <p:cNvPr id="24" name="Rectangle 23">
            <a:extLst>
              <a:ext uri="{FF2B5EF4-FFF2-40B4-BE49-F238E27FC236}">
                <a16:creationId xmlns:a16="http://schemas.microsoft.com/office/drawing/2014/main" id="{517386BC-8FDA-3A62-DE5E-611D98EE84A5}"/>
              </a:ext>
            </a:extLst>
          </p:cNvPr>
          <p:cNvSpPr/>
          <p:nvPr/>
        </p:nvSpPr>
        <p:spPr>
          <a:xfrm>
            <a:off x="6004717" y="1825707"/>
            <a:ext cx="440033" cy="183658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A15D286E-C981-89B3-1C1C-18026A09AD0D}"/>
              </a:ext>
            </a:extLst>
          </p:cNvPr>
          <p:cNvCxnSpPr>
            <a:cxnSpLocks/>
          </p:cNvCxnSpPr>
          <p:nvPr/>
        </p:nvCxnSpPr>
        <p:spPr>
          <a:xfrm>
            <a:off x="3633672" y="1334400"/>
            <a:ext cx="0" cy="47883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C2949F4-F2BD-084C-2AA4-E3E6D9405E25}"/>
              </a:ext>
            </a:extLst>
          </p:cNvPr>
          <p:cNvSpPr txBox="1"/>
          <p:nvPr/>
        </p:nvSpPr>
        <p:spPr>
          <a:xfrm>
            <a:off x="3617921" y="1404473"/>
            <a:ext cx="798902" cy="246221"/>
          </a:xfrm>
          <a:prstGeom prst="rect">
            <a:avLst/>
          </a:prstGeom>
          <a:noFill/>
        </p:spPr>
        <p:txBody>
          <a:bodyPr wrap="square" rtlCol="0">
            <a:spAutoFit/>
          </a:bodyPr>
          <a:lstStyle/>
          <a:p>
            <a:r>
              <a:rPr lang="en-US" sz="1000"/>
              <a:t>5.5 </a:t>
            </a:r>
            <a:r>
              <a:rPr lang="en-US" sz="1000" dirty="0"/>
              <a:t>Ft</a:t>
            </a:r>
          </a:p>
        </p:txBody>
      </p:sp>
      <p:sp>
        <p:nvSpPr>
          <p:cNvPr id="27" name="Rectangle 26">
            <a:extLst>
              <a:ext uri="{FF2B5EF4-FFF2-40B4-BE49-F238E27FC236}">
                <a16:creationId xmlns:a16="http://schemas.microsoft.com/office/drawing/2014/main" id="{2F6DCE8B-278E-8FCB-C54A-2E3BF77B3DD7}"/>
              </a:ext>
            </a:extLst>
          </p:cNvPr>
          <p:cNvSpPr/>
          <p:nvPr/>
        </p:nvSpPr>
        <p:spPr>
          <a:xfrm rot="10800000">
            <a:off x="10666344" y="1269596"/>
            <a:ext cx="45719" cy="155746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Arrow Connector 27">
            <a:extLst>
              <a:ext uri="{FF2B5EF4-FFF2-40B4-BE49-F238E27FC236}">
                <a16:creationId xmlns:a16="http://schemas.microsoft.com/office/drawing/2014/main" id="{F1641BA5-FD4B-D261-FA5F-C4D96037A623}"/>
              </a:ext>
            </a:extLst>
          </p:cNvPr>
          <p:cNvCxnSpPr>
            <a:cxnSpLocks/>
          </p:cNvCxnSpPr>
          <p:nvPr/>
        </p:nvCxnSpPr>
        <p:spPr>
          <a:xfrm>
            <a:off x="10844421" y="1302854"/>
            <a:ext cx="0" cy="47883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661A1A3-4428-AD8C-D992-853F5FB5F973}"/>
              </a:ext>
            </a:extLst>
          </p:cNvPr>
          <p:cNvSpPr txBox="1"/>
          <p:nvPr/>
        </p:nvSpPr>
        <p:spPr>
          <a:xfrm>
            <a:off x="10880553" y="1442118"/>
            <a:ext cx="798902" cy="246221"/>
          </a:xfrm>
          <a:prstGeom prst="rect">
            <a:avLst/>
          </a:prstGeom>
          <a:noFill/>
        </p:spPr>
        <p:txBody>
          <a:bodyPr wrap="square" rtlCol="0">
            <a:spAutoFit/>
          </a:bodyPr>
          <a:lstStyle/>
          <a:p>
            <a:r>
              <a:rPr lang="en-US" sz="1000" dirty="0"/>
              <a:t>1.5 Ft</a:t>
            </a:r>
          </a:p>
        </p:txBody>
      </p:sp>
      <p:cxnSp>
        <p:nvCxnSpPr>
          <p:cNvPr id="37" name="Straight Arrow Connector 36">
            <a:extLst>
              <a:ext uri="{FF2B5EF4-FFF2-40B4-BE49-F238E27FC236}">
                <a16:creationId xmlns:a16="http://schemas.microsoft.com/office/drawing/2014/main" id="{3395A392-8961-4740-28BC-6F9351C20F7C}"/>
              </a:ext>
            </a:extLst>
          </p:cNvPr>
          <p:cNvCxnSpPr>
            <a:cxnSpLocks/>
          </p:cNvCxnSpPr>
          <p:nvPr/>
        </p:nvCxnSpPr>
        <p:spPr>
          <a:xfrm>
            <a:off x="10857445" y="2365640"/>
            <a:ext cx="0" cy="47883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77E9A04-C8FD-3711-4A9C-EC401FAE434D}"/>
              </a:ext>
            </a:extLst>
          </p:cNvPr>
          <p:cNvSpPr txBox="1"/>
          <p:nvPr/>
        </p:nvSpPr>
        <p:spPr>
          <a:xfrm>
            <a:off x="10893577" y="2504904"/>
            <a:ext cx="798902" cy="246221"/>
          </a:xfrm>
          <a:prstGeom prst="rect">
            <a:avLst/>
          </a:prstGeom>
          <a:noFill/>
        </p:spPr>
        <p:txBody>
          <a:bodyPr wrap="square" rtlCol="0">
            <a:spAutoFit/>
          </a:bodyPr>
          <a:lstStyle/>
          <a:p>
            <a:r>
              <a:rPr lang="en-US" sz="1000" dirty="0"/>
              <a:t>1.5 Ft</a:t>
            </a:r>
          </a:p>
        </p:txBody>
      </p:sp>
      <p:cxnSp>
        <p:nvCxnSpPr>
          <p:cNvPr id="40" name="Straight Arrow Connector 39">
            <a:extLst>
              <a:ext uri="{FF2B5EF4-FFF2-40B4-BE49-F238E27FC236}">
                <a16:creationId xmlns:a16="http://schemas.microsoft.com/office/drawing/2014/main" id="{3C037450-8772-7346-FD1C-A8B9984EE538}"/>
              </a:ext>
            </a:extLst>
          </p:cNvPr>
          <p:cNvCxnSpPr>
            <a:cxnSpLocks/>
          </p:cNvCxnSpPr>
          <p:nvPr/>
        </p:nvCxnSpPr>
        <p:spPr>
          <a:xfrm flipH="1">
            <a:off x="6020554" y="1713582"/>
            <a:ext cx="454814"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BC5C2903-906D-75E3-71E0-29864A6156BD}"/>
              </a:ext>
            </a:extLst>
          </p:cNvPr>
          <p:cNvSpPr txBox="1"/>
          <p:nvPr/>
        </p:nvSpPr>
        <p:spPr>
          <a:xfrm>
            <a:off x="5951655" y="1477650"/>
            <a:ext cx="580581" cy="246221"/>
          </a:xfrm>
          <a:prstGeom prst="rect">
            <a:avLst/>
          </a:prstGeom>
          <a:noFill/>
        </p:spPr>
        <p:txBody>
          <a:bodyPr wrap="square" rtlCol="0">
            <a:spAutoFit/>
          </a:bodyPr>
          <a:lstStyle/>
          <a:p>
            <a:r>
              <a:rPr lang="en-US" sz="1000" dirty="0"/>
              <a:t>3 Ft</a:t>
            </a:r>
          </a:p>
        </p:txBody>
      </p:sp>
      <p:cxnSp>
        <p:nvCxnSpPr>
          <p:cNvPr id="53" name="Straight Arrow Connector 52">
            <a:extLst>
              <a:ext uri="{FF2B5EF4-FFF2-40B4-BE49-F238E27FC236}">
                <a16:creationId xmlns:a16="http://schemas.microsoft.com/office/drawing/2014/main" id="{9C7EC4F4-F24B-3592-559A-5945781AAEDC}"/>
              </a:ext>
            </a:extLst>
          </p:cNvPr>
          <p:cNvCxnSpPr>
            <a:cxnSpLocks/>
          </p:cNvCxnSpPr>
          <p:nvPr/>
        </p:nvCxnSpPr>
        <p:spPr>
          <a:xfrm flipH="1">
            <a:off x="6479743" y="1692603"/>
            <a:ext cx="4168306" cy="16924"/>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52003DF6-B4BE-5FFC-89C3-330DDF8A2E58}"/>
              </a:ext>
            </a:extLst>
          </p:cNvPr>
          <p:cNvSpPr txBox="1"/>
          <p:nvPr/>
        </p:nvSpPr>
        <p:spPr>
          <a:xfrm>
            <a:off x="7585991" y="1460433"/>
            <a:ext cx="798902" cy="246221"/>
          </a:xfrm>
          <a:prstGeom prst="rect">
            <a:avLst/>
          </a:prstGeom>
          <a:noFill/>
        </p:spPr>
        <p:txBody>
          <a:bodyPr wrap="square" rtlCol="0">
            <a:spAutoFit/>
          </a:bodyPr>
          <a:lstStyle/>
          <a:p>
            <a:r>
              <a:rPr lang="en-US" sz="1000" dirty="0"/>
              <a:t>27 Ft</a:t>
            </a:r>
          </a:p>
        </p:txBody>
      </p:sp>
      <p:cxnSp>
        <p:nvCxnSpPr>
          <p:cNvPr id="57" name="Straight Arrow Connector 56">
            <a:extLst>
              <a:ext uri="{FF2B5EF4-FFF2-40B4-BE49-F238E27FC236}">
                <a16:creationId xmlns:a16="http://schemas.microsoft.com/office/drawing/2014/main" id="{CD90C698-9186-6A9E-777C-BA3B3655DB98}"/>
              </a:ext>
            </a:extLst>
          </p:cNvPr>
          <p:cNvCxnSpPr>
            <a:cxnSpLocks/>
          </p:cNvCxnSpPr>
          <p:nvPr/>
        </p:nvCxnSpPr>
        <p:spPr>
          <a:xfrm flipH="1">
            <a:off x="3493918" y="5114754"/>
            <a:ext cx="2526636"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76C89B17-067B-3CA7-6897-770D3FA8E8E0}"/>
              </a:ext>
            </a:extLst>
          </p:cNvPr>
          <p:cNvSpPr/>
          <p:nvPr/>
        </p:nvSpPr>
        <p:spPr>
          <a:xfrm>
            <a:off x="3484710" y="4624034"/>
            <a:ext cx="2510531" cy="136032"/>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Privacy Wall – 6ft height, 4 inch depth</a:t>
            </a:r>
          </a:p>
        </p:txBody>
      </p:sp>
      <p:cxnSp>
        <p:nvCxnSpPr>
          <p:cNvPr id="61" name="Straight Arrow Connector 60">
            <a:extLst>
              <a:ext uri="{FF2B5EF4-FFF2-40B4-BE49-F238E27FC236}">
                <a16:creationId xmlns:a16="http://schemas.microsoft.com/office/drawing/2014/main" id="{DFDC4B5D-A9FD-8D85-81C9-FFAF32CC8964}"/>
              </a:ext>
            </a:extLst>
          </p:cNvPr>
          <p:cNvCxnSpPr>
            <a:cxnSpLocks/>
          </p:cNvCxnSpPr>
          <p:nvPr/>
        </p:nvCxnSpPr>
        <p:spPr>
          <a:xfrm>
            <a:off x="6093428" y="4618360"/>
            <a:ext cx="0" cy="239416"/>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17E6A30C-8959-AB67-D1CA-D0DADA96AFF4}"/>
              </a:ext>
            </a:extLst>
          </p:cNvPr>
          <p:cNvSpPr txBox="1"/>
          <p:nvPr/>
        </p:nvSpPr>
        <p:spPr>
          <a:xfrm>
            <a:off x="6050341" y="4604277"/>
            <a:ext cx="1115195" cy="246221"/>
          </a:xfrm>
          <a:prstGeom prst="rect">
            <a:avLst/>
          </a:prstGeom>
          <a:noFill/>
        </p:spPr>
        <p:txBody>
          <a:bodyPr wrap="square" rtlCol="0">
            <a:spAutoFit/>
          </a:bodyPr>
          <a:lstStyle/>
          <a:p>
            <a:r>
              <a:rPr lang="en-US" sz="1000" dirty="0"/>
              <a:t>4x4 inch (posts)</a:t>
            </a:r>
          </a:p>
        </p:txBody>
      </p:sp>
      <p:sp>
        <p:nvSpPr>
          <p:cNvPr id="64" name="TextBox 63">
            <a:extLst>
              <a:ext uri="{FF2B5EF4-FFF2-40B4-BE49-F238E27FC236}">
                <a16:creationId xmlns:a16="http://schemas.microsoft.com/office/drawing/2014/main" id="{13EA153A-D673-C5A5-0807-EBF96EC5FAB2}"/>
              </a:ext>
            </a:extLst>
          </p:cNvPr>
          <p:cNvSpPr txBox="1"/>
          <p:nvPr/>
        </p:nvSpPr>
        <p:spPr>
          <a:xfrm>
            <a:off x="4440539" y="5121636"/>
            <a:ext cx="798902" cy="246221"/>
          </a:xfrm>
          <a:prstGeom prst="rect">
            <a:avLst/>
          </a:prstGeom>
          <a:noFill/>
        </p:spPr>
        <p:txBody>
          <a:bodyPr wrap="square" rtlCol="0">
            <a:spAutoFit/>
          </a:bodyPr>
          <a:lstStyle/>
          <a:p>
            <a:r>
              <a:rPr lang="en-US" sz="1000" dirty="0"/>
              <a:t>14 Ft</a:t>
            </a:r>
          </a:p>
        </p:txBody>
      </p:sp>
      <p:sp>
        <p:nvSpPr>
          <p:cNvPr id="66" name="Rectangle 65">
            <a:extLst>
              <a:ext uri="{FF2B5EF4-FFF2-40B4-BE49-F238E27FC236}">
                <a16:creationId xmlns:a16="http://schemas.microsoft.com/office/drawing/2014/main" id="{28C7C91F-53FD-15BC-B649-D2DD62ADED66}"/>
              </a:ext>
            </a:extLst>
          </p:cNvPr>
          <p:cNvSpPr/>
          <p:nvPr/>
        </p:nvSpPr>
        <p:spPr>
          <a:xfrm>
            <a:off x="5843235" y="4621126"/>
            <a:ext cx="137181" cy="116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AB0E398-4589-02D4-06F6-C6A768FEFF12}"/>
              </a:ext>
            </a:extLst>
          </p:cNvPr>
          <p:cNvSpPr/>
          <p:nvPr/>
        </p:nvSpPr>
        <p:spPr>
          <a:xfrm>
            <a:off x="3497601" y="4621125"/>
            <a:ext cx="137181" cy="116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B5D0B4C2-3261-F065-8F1D-B7B72482684F}"/>
              </a:ext>
            </a:extLst>
          </p:cNvPr>
          <p:cNvCxnSpPr>
            <a:cxnSpLocks/>
          </p:cNvCxnSpPr>
          <p:nvPr/>
        </p:nvCxnSpPr>
        <p:spPr>
          <a:xfrm flipH="1" flipV="1">
            <a:off x="6093428" y="5129964"/>
            <a:ext cx="2743257" cy="4704"/>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78DFB911-1E69-ED81-6E2B-7F394C89CF11}"/>
              </a:ext>
            </a:extLst>
          </p:cNvPr>
          <p:cNvSpPr txBox="1"/>
          <p:nvPr/>
        </p:nvSpPr>
        <p:spPr>
          <a:xfrm>
            <a:off x="7238986" y="5160445"/>
            <a:ext cx="798902" cy="246221"/>
          </a:xfrm>
          <a:prstGeom prst="rect">
            <a:avLst/>
          </a:prstGeom>
          <a:noFill/>
        </p:spPr>
        <p:txBody>
          <a:bodyPr wrap="square" rtlCol="0">
            <a:spAutoFit/>
          </a:bodyPr>
          <a:lstStyle/>
          <a:p>
            <a:r>
              <a:rPr lang="en-US" sz="1000" dirty="0"/>
              <a:t>17 ft</a:t>
            </a:r>
          </a:p>
        </p:txBody>
      </p:sp>
      <p:cxnSp>
        <p:nvCxnSpPr>
          <p:cNvPr id="71" name="Straight Arrow Connector 70">
            <a:extLst>
              <a:ext uri="{FF2B5EF4-FFF2-40B4-BE49-F238E27FC236}">
                <a16:creationId xmlns:a16="http://schemas.microsoft.com/office/drawing/2014/main" id="{E124C6B9-E46C-E43B-70AB-23166E8EFA7D}"/>
              </a:ext>
            </a:extLst>
          </p:cNvPr>
          <p:cNvCxnSpPr>
            <a:cxnSpLocks/>
          </p:cNvCxnSpPr>
          <p:nvPr/>
        </p:nvCxnSpPr>
        <p:spPr>
          <a:xfrm flipH="1">
            <a:off x="6681194" y="3058347"/>
            <a:ext cx="2155491"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ACFC8CA0-B77D-54F0-DD67-663589CC213B}"/>
              </a:ext>
            </a:extLst>
          </p:cNvPr>
          <p:cNvSpPr txBox="1"/>
          <p:nvPr/>
        </p:nvSpPr>
        <p:spPr>
          <a:xfrm>
            <a:off x="7673347" y="3058347"/>
            <a:ext cx="798902" cy="246221"/>
          </a:xfrm>
          <a:prstGeom prst="rect">
            <a:avLst/>
          </a:prstGeom>
          <a:noFill/>
        </p:spPr>
        <p:txBody>
          <a:bodyPr wrap="square" rtlCol="0">
            <a:spAutoFit/>
          </a:bodyPr>
          <a:lstStyle/>
          <a:p>
            <a:r>
              <a:rPr lang="en-US" sz="1000" dirty="0"/>
              <a:t>14 ft</a:t>
            </a:r>
          </a:p>
        </p:txBody>
      </p:sp>
      <p:sp>
        <p:nvSpPr>
          <p:cNvPr id="74" name="Title 1">
            <a:extLst>
              <a:ext uri="{FF2B5EF4-FFF2-40B4-BE49-F238E27FC236}">
                <a16:creationId xmlns:a16="http://schemas.microsoft.com/office/drawing/2014/main" id="{778F5924-3960-852E-5EBE-EB6A8793C05E}"/>
              </a:ext>
            </a:extLst>
          </p:cNvPr>
          <p:cNvSpPr>
            <a:spLocks noGrp="1"/>
          </p:cNvSpPr>
          <p:nvPr>
            <p:ph type="title"/>
          </p:nvPr>
        </p:nvSpPr>
        <p:spPr>
          <a:xfrm>
            <a:off x="4972418" y="6291"/>
            <a:ext cx="7136371" cy="1280689"/>
          </a:xfrm>
        </p:spPr>
        <p:txBody>
          <a:bodyPr>
            <a:noAutofit/>
          </a:bodyPr>
          <a:lstStyle/>
          <a:p>
            <a:r>
              <a:rPr lang="en-US" sz="1200" b="0" i="0" u="none" strike="noStrike" baseline="0" dirty="0">
                <a:latin typeface="Calibri" panose="020F0502020204030204" pitchFamily="34" charset="0"/>
              </a:rPr>
              <a:t>1. Complete drawings with full dimensions (height, width, depth), including window sizes and their dimensions.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2. A site plan showing the shed, hardscaping, and any other improvements, with measurements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from the house and property lines.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3. A material palette for the shed's siding, roof, and trim, along with details on the windows.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Lines representative and not to scale / diagram provided for visual perspective</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Scale </a:t>
            </a:r>
            <a:r>
              <a:rPr lang="en-US" sz="1200" dirty="0">
                <a:latin typeface="Calibri" panose="020F0502020204030204" pitchFamily="34" charset="0"/>
              </a:rPr>
              <a:t>represented by measurements</a:t>
            </a:r>
            <a:endParaRPr lang="en-US" sz="1200" b="0" i="0" u="none" strike="noStrike" baseline="0" dirty="0">
              <a:latin typeface="Calibri" panose="020F0502020204030204" pitchFamily="34" charset="0"/>
            </a:endParaRPr>
          </a:p>
        </p:txBody>
      </p:sp>
      <p:sp>
        <p:nvSpPr>
          <p:cNvPr id="80" name="Rectangle 79">
            <a:extLst>
              <a:ext uri="{FF2B5EF4-FFF2-40B4-BE49-F238E27FC236}">
                <a16:creationId xmlns:a16="http://schemas.microsoft.com/office/drawing/2014/main" id="{2BE0291F-872A-8768-BA90-4B17D6865420}"/>
              </a:ext>
            </a:extLst>
          </p:cNvPr>
          <p:cNvSpPr/>
          <p:nvPr/>
        </p:nvSpPr>
        <p:spPr>
          <a:xfrm>
            <a:off x="8906610" y="4061763"/>
            <a:ext cx="920554" cy="206211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Patio</a:t>
            </a:r>
          </a:p>
        </p:txBody>
      </p:sp>
      <p:cxnSp>
        <p:nvCxnSpPr>
          <p:cNvPr id="18" name="Straight Arrow Connector 17">
            <a:extLst>
              <a:ext uri="{FF2B5EF4-FFF2-40B4-BE49-F238E27FC236}">
                <a16:creationId xmlns:a16="http://schemas.microsoft.com/office/drawing/2014/main" id="{61C3EFEB-49C9-D4BD-7AAC-AE248B82952F}"/>
              </a:ext>
            </a:extLst>
          </p:cNvPr>
          <p:cNvCxnSpPr>
            <a:cxnSpLocks/>
          </p:cNvCxnSpPr>
          <p:nvPr/>
        </p:nvCxnSpPr>
        <p:spPr>
          <a:xfrm>
            <a:off x="6558864" y="2245429"/>
            <a:ext cx="0" cy="95883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7BA967A-E403-15CD-A370-AAE5EF74DD73}"/>
              </a:ext>
            </a:extLst>
          </p:cNvPr>
          <p:cNvSpPr txBox="1"/>
          <p:nvPr/>
        </p:nvSpPr>
        <p:spPr>
          <a:xfrm>
            <a:off x="6720294" y="2496735"/>
            <a:ext cx="776882" cy="246221"/>
          </a:xfrm>
          <a:prstGeom prst="rect">
            <a:avLst/>
          </a:prstGeom>
          <a:noFill/>
        </p:spPr>
        <p:txBody>
          <a:bodyPr wrap="square" rtlCol="0">
            <a:spAutoFit/>
          </a:bodyPr>
          <a:lstStyle/>
          <a:p>
            <a:r>
              <a:rPr lang="en-US" sz="1000" dirty="0"/>
              <a:t>10ft</a:t>
            </a:r>
          </a:p>
        </p:txBody>
      </p:sp>
      <p:cxnSp>
        <p:nvCxnSpPr>
          <p:cNvPr id="20" name="Straight Arrow Connector 19">
            <a:extLst>
              <a:ext uri="{FF2B5EF4-FFF2-40B4-BE49-F238E27FC236}">
                <a16:creationId xmlns:a16="http://schemas.microsoft.com/office/drawing/2014/main" id="{2B804268-9F2A-AD52-8D61-0764A3458FEF}"/>
              </a:ext>
            </a:extLst>
          </p:cNvPr>
          <p:cNvCxnSpPr>
            <a:cxnSpLocks/>
          </p:cNvCxnSpPr>
          <p:nvPr/>
        </p:nvCxnSpPr>
        <p:spPr>
          <a:xfrm flipH="1">
            <a:off x="8926822" y="2678326"/>
            <a:ext cx="1652036"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E2DA122-2318-7D4D-4837-AD7084AE841A}"/>
              </a:ext>
            </a:extLst>
          </p:cNvPr>
          <p:cNvSpPr txBox="1"/>
          <p:nvPr/>
        </p:nvSpPr>
        <p:spPr>
          <a:xfrm>
            <a:off x="9410252" y="2440071"/>
            <a:ext cx="798902" cy="246221"/>
          </a:xfrm>
          <a:prstGeom prst="rect">
            <a:avLst/>
          </a:prstGeom>
          <a:noFill/>
        </p:spPr>
        <p:txBody>
          <a:bodyPr wrap="square" rtlCol="0">
            <a:spAutoFit/>
          </a:bodyPr>
          <a:lstStyle/>
          <a:p>
            <a:r>
              <a:rPr lang="en-US" sz="1000" dirty="0"/>
              <a:t>16ft</a:t>
            </a:r>
          </a:p>
        </p:txBody>
      </p:sp>
      <p:cxnSp>
        <p:nvCxnSpPr>
          <p:cNvPr id="8" name="Straight Arrow Connector 7">
            <a:extLst>
              <a:ext uri="{FF2B5EF4-FFF2-40B4-BE49-F238E27FC236}">
                <a16:creationId xmlns:a16="http://schemas.microsoft.com/office/drawing/2014/main" id="{E6970FD2-E882-5A3E-4B5C-02A32FA67A02}"/>
              </a:ext>
            </a:extLst>
          </p:cNvPr>
          <p:cNvCxnSpPr>
            <a:cxnSpLocks/>
            <a:endCxn id="41" idx="3"/>
          </p:cNvCxnSpPr>
          <p:nvPr/>
        </p:nvCxnSpPr>
        <p:spPr>
          <a:xfrm flipH="1">
            <a:off x="2672202" y="3343581"/>
            <a:ext cx="711776"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A9C062D-8EEE-809B-CA2C-3EEE45693E87}"/>
              </a:ext>
            </a:extLst>
          </p:cNvPr>
          <p:cNvCxnSpPr>
            <a:cxnSpLocks/>
          </p:cNvCxnSpPr>
          <p:nvPr/>
        </p:nvCxnSpPr>
        <p:spPr>
          <a:xfrm>
            <a:off x="4017372" y="5160445"/>
            <a:ext cx="0" cy="147616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1E8ACB9-5DFC-9483-0CA4-4A1350C07881}"/>
              </a:ext>
            </a:extLst>
          </p:cNvPr>
          <p:cNvCxnSpPr>
            <a:cxnSpLocks/>
          </p:cNvCxnSpPr>
          <p:nvPr/>
        </p:nvCxnSpPr>
        <p:spPr>
          <a:xfrm>
            <a:off x="2615423" y="2751125"/>
            <a:ext cx="0" cy="388548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C71DD7CC-CAC3-A0BA-ED5F-FC5CE4B8E88A}"/>
              </a:ext>
            </a:extLst>
          </p:cNvPr>
          <p:cNvSpPr/>
          <p:nvPr/>
        </p:nvSpPr>
        <p:spPr>
          <a:xfrm rot="10800000">
            <a:off x="557930" y="5092819"/>
            <a:ext cx="45719" cy="155746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71E20D06-A62C-F668-B42C-67E8A5227A23}"/>
              </a:ext>
            </a:extLst>
          </p:cNvPr>
          <p:cNvSpPr txBox="1"/>
          <p:nvPr/>
        </p:nvSpPr>
        <p:spPr>
          <a:xfrm>
            <a:off x="1261871" y="3143526"/>
            <a:ext cx="1410331" cy="400110"/>
          </a:xfrm>
          <a:prstGeom prst="rect">
            <a:avLst/>
          </a:prstGeom>
          <a:noFill/>
        </p:spPr>
        <p:txBody>
          <a:bodyPr wrap="square" rtlCol="0">
            <a:spAutoFit/>
          </a:bodyPr>
          <a:lstStyle/>
          <a:p>
            <a:r>
              <a:rPr lang="en-US" sz="1000" dirty="0"/>
              <a:t>5ft from shed to severe grading slope</a:t>
            </a:r>
          </a:p>
        </p:txBody>
      </p:sp>
      <p:sp>
        <p:nvSpPr>
          <p:cNvPr id="42" name="TextBox 41">
            <a:extLst>
              <a:ext uri="{FF2B5EF4-FFF2-40B4-BE49-F238E27FC236}">
                <a16:creationId xmlns:a16="http://schemas.microsoft.com/office/drawing/2014/main" id="{3555E8DE-DF86-F17E-1965-6E4A5B2A4849}"/>
              </a:ext>
            </a:extLst>
          </p:cNvPr>
          <p:cNvSpPr txBox="1"/>
          <p:nvPr/>
        </p:nvSpPr>
        <p:spPr>
          <a:xfrm>
            <a:off x="4225674" y="5723766"/>
            <a:ext cx="2139444" cy="1015663"/>
          </a:xfrm>
          <a:prstGeom prst="rect">
            <a:avLst/>
          </a:prstGeom>
          <a:noFill/>
        </p:spPr>
        <p:txBody>
          <a:bodyPr wrap="square" rtlCol="0">
            <a:spAutoFit/>
          </a:bodyPr>
          <a:lstStyle/>
          <a:p>
            <a:r>
              <a:rPr lang="en-US" sz="1000" dirty="0"/>
              <a:t>Grading begins to slop down here where 2ft of the shed and patio are built up (graded) to be level. This is an approximate 7 degree slope (1.5 inches build (pavers sit higher) to level the patio area</a:t>
            </a:r>
          </a:p>
        </p:txBody>
      </p:sp>
      <p:sp>
        <p:nvSpPr>
          <p:cNvPr id="43" name="TextBox 42">
            <a:extLst>
              <a:ext uri="{FF2B5EF4-FFF2-40B4-BE49-F238E27FC236}">
                <a16:creationId xmlns:a16="http://schemas.microsoft.com/office/drawing/2014/main" id="{66757BBA-DEF0-E423-BE8C-CC87CC82E296}"/>
              </a:ext>
            </a:extLst>
          </p:cNvPr>
          <p:cNvSpPr txBox="1"/>
          <p:nvPr/>
        </p:nvSpPr>
        <p:spPr>
          <a:xfrm>
            <a:off x="719207" y="5646822"/>
            <a:ext cx="1731461" cy="707886"/>
          </a:xfrm>
          <a:prstGeom prst="rect">
            <a:avLst/>
          </a:prstGeom>
          <a:noFill/>
        </p:spPr>
        <p:txBody>
          <a:bodyPr wrap="square" rtlCol="0">
            <a:spAutoFit/>
          </a:bodyPr>
          <a:lstStyle/>
          <a:p>
            <a:r>
              <a:rPr lang="en-US" sz="1000" dirty="0"/>
              <a:t>Grading is severe slope at 5Ft at an almost 33 degree hill – goes 12 Ft to the rear lot  (Fence)</a:t>
            </a:r>
          </a:p>
        </p:txBody>
      </p:sp>
      <p:cxnSp>
        <p:nvCxnSpPr>
          <p:cNvPr id="44" name="Straight Arrow Connector 43">
            <a:extLst>
              <a:ext uri="{FF2B5EF4-FFF2-40B4-BE49-F238E27FC236}">
                <a16:creationId xmlns:a16="http://schemas.microsoft.com/office/drawing/2014/main" id="{DDE0C1D2-D9F7-4C80-3745-7DAA151A7E58}"/>
              </a:ext>
            </a:extLst>
          </p:cNvPr>
          <p:cNvCxnSpPr>
            <a:cxnSpLocks/>
          </p:cNvCxnSpPr>
          <p:nvPr/>
        </p:nvCxnSpPr>
        <p:spPr>
          <a:xfrm flipH="1">
            <a:off x="681130" y="5525949"/>
            <a:ext cx="1824607"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34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2FC5-8EA8-0CE4-BF9F-600544EBE5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571AEB-D6D4-F61F-7A29-CDC572DA7966}"/>
              </a:ext>
            </a:extLst>
          </p:cNvPr>
          <p:cNvSpPr/>
          <p:nvPr/>
        </p:nvSpPr>
        <p:spPr>
          <a:xfrm>
            <a:off x="1293559" y="5906235"/>
            <a:ext cx="6310163" cy="92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Residence</a:t>
            </a:r>
          </a:p>
        </p:txBody>
      </p:sp>
      <p:sp>
        <p:nvSpPr>
          <p:cNvPr id="5" name="Rectangle 4">
            <a:extLst>
              <a:ext uri="{FF2B5EF4-FFF2-40B4-BE49-F238E27FC236}">
                <a16:creationId xmlns:a16="http://schemas.microsoft.com/office/drawing/2014/main" id="{569160FB-6B88-EE8A-8EB0-0005221935B4}"/>
              </a:ext>
            </a:extLst>
          </p:cNvPr>
          <p:cNvSpPr/>
          <p:nvPr/>
        </p:nvSpPr>
        <p:spPr>
          <a:xfrm>
            <a:off x="223255" y="0"/>
            <a:ext cx="8366829"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1B3FE9-0532-8B6A-3BEF-51AC64D95DC3}"/>
              </a:ext>
            </a:extLst>
          </p:cNvPr>
          <p:cNvSpPr txBox="1"/>
          <p:nvPr/>
        </p:nvSpPr>
        <p:spPr>
          <a:xfrm>
            <a:off x="223255" y="29599"/>
            <a:ext cx="2324618" cy="276999"/>
          </a:xfrm>
          <a:prstGeom prst="rect">
            <a:avLst/>
          </a:prstGeom>
          <a:noFill/>
        </p:spPr>
        <p:txBody>
          <a:bodyPr wrap="square" rtlCol="0">
            <a:spAutoFit/>
          </a:bodyPr>
          <a:lstStyle/>
          <a:p>
            <a:r>
              <a:rPr lang="en-US" sz="1200" dirty="0"/>
              <a:t>Permitter, Fence line</a:t>
            </a:r>
          </a:p>
        </p:txBody>
      </p:sp>
      <p:sp>
        <p:nvSpPr>
          <p:cNvPr id="13" name="Rectangle: Rounded Corners 12">
            <a:extLst>
              <a:ext uri="{FF2B5EF4-FFF2-40B4-BE49-F238E27FC236}">
                <a16:creationId xmlns:a16="http://schemas.microsoft.com/office/drawing/2014/main" id="{88DD70CF-3128-C87A-E54D-8E359B47D155}"/>
              </a:ext>
            </a:extLst>
          </p:cNvPr>
          <p:cNvSpPr/>
          <p:nvPr/>
        </p:nvSpPr>
        <p:spPr>
          <a:xfrm>
            <a:off x="7006600" y="5643246"/>
            <a:ext cx="233082" cy="2017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B9D3BF-3F75-847B-A363-C572939049B3}"/>
              </a:ext>
            </a:extLst>
          </p:cNvPr>
          <p:cNvSpPr txBox="1"/>
          <p:nvPr/>
        </p:nvSpPr>
        <p:spPr>
          <a:xfrm>
            <a:off x="5690659" y="5677269"/>
            <a:ext cx="1001043" cy="276999"/>
          </a:xfrm>
          <a:prstGeom prst="rect">
            <a:avLst/>
          </a:prstGeom>
          <a:noFill/>
        </p:spPr>
        <p:txBody>
          <a:bodyPr wrap="square" rtlCol="0">
            <a:spAutoFit/>
          </a:bodyPr>
          <a:lstStyle/>
          <a:p>
            <a:r>
              <a:rPr lang="en-US" sz="1200" dirty="0"/>
              <a:t>A/C Handler</a:t>
            </a:r>
          </a:p>
        </p:txBody>
      </p:sp>
      <p:sp>
        <p:nvSpPr>
          <p:cNvPr id="57" name="Rectangle 56">
            <a:extLst>
              <a:ext uri="{FF2B5EF4-FFF2-40B4-BE49-F238E27FC236}">
                <a16:creationId xmlns:a16="http://schemas.microsoft.com/office/drawing/2014/main" id="{7ABEFC65-FE69-551F-864F-E6D93928D939}"/>
              </a:ext>
            </a:extLst>
          </p:cNvPr>
          <p:cNvSpPr/>
          <p:nvPr/>
        </p:nvSpPr>
        <p:spPr>
          <a:xfrm>
            <a:off x="3366969" y="5896905"/>
            <a:ext cx="2532669" cy="62798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Patio</a:t>
            </a:r>
          </a:p>
        </p:txBody>
      </p:sp>
      <p:sp>
        <p:nvSpPr>
          <p:cNvPr id="9" name="Rectangle 8">
            <a:extLst>
              <a:ext uri="{FF2B5EF4-FFF2-40B4-BE49-F238E27FC236}">
                <a16:creationId xmlns:a16="http://schemas.microsoft.com/office/drawing/2014/main" id="{7D345D4D-DE85-50D7-399B-4A1AAFB1ACCA}"/>
              </a:ext>
            </a:extLst>
          </p:cNvPr>
          <p:cNvSpPr/>
          <p:nvPr/>
        </p:nvSpPr>
        <p:spPr>
          <a:xfrm>
            <a:off x="8247792" y="-288617"/>
            <a:ext cx="217169" cy="72096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E21D8AFB-EBA8-4E4C-A68F-62EAEC6318E4}"/>
              </a:ext>
            </a:extLst>
          </p:cNvPr>
          <p:cNvSpPr txBox="1">
            <a:spLocks/>
          </p:cNvSpPr>
          <p:nvPr/>
        </p:nvSpPr>
        <p:spPr>
          <a:xfrm>
            <a:off x="8736559" y="43871"/>
            <a:ext cx="3303113" cy="1006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8. A grading and drainage plan detailing how stormwater will be managed on the site, particularly runoff from the shed roof and walkways.</a:t>
            </a:r>
            <a:endParaRPr lang="en-US" sz="1200" dirty="0">
              <a:latin typeface="Calibri" panose="020F0502020204030204" pitchFamily="34" charset="0"/>
            </a:endParaRPr>
          </a:p>
        </p:txBody>
      </p:sp>
      <p:sp>
        <p:nvSpPr>
          <p:cNvPr id="16" name="TextBox 15">
            <a:extLst>
              <a:ext uri="{FF2B5EF4-FFF2-40B4-BE49-F238E27FC236}">
                <a16:creationId xmlns:a16="http://schemas.microsoft.com/office/drawing/2014/main" id="{8906B475-677C-4EDB-1C90-D01162A16934}"/>
              </a:ext>
            </a:extLst>
          </p:cNvPr>
          <p:cNvSpPr txBox="1"/>
          <p:nvPr/>
        </p:nvSpPr>
        <p:spPr>
          <a:xfrm>
            <a:off x="8830493" y="1188097"/>
            <a:ext cx="2566909" cy="646331"/>
          </a:xfrm>
          <a:prstGeom prst="rect">
            <a:avLst/>
          </a:prstGeom>
          <a:noFill/>
        </p:spPr>
        <p:txBody>
          <a:bodyPr wrap="square" rtlCol="0">
            <a:spAutoFit/>
          </a:bodyPr>
          <a:lstStyle/>
          <a:p>
            <a:r>
              <a:rPr lang="en-US" dirty="0"/>
              <a:t>CURRENT STATE </a:t>
            </a:r>
          </a:p>
          <a:p>
            <a:r>
              <a:rPr lang="en-US" dirty="0"/>
              <a:t>Top View Landscape </a:t>
            </a:r>
          </a:p>
        </p:txBody>
      </p:sp>
      <p:sp>
        <p:nvSpPr>
          <p:cNvPr id="17" name="Title 1">
            <a:extLst>
              <a:ext uri="{FF2B5EF4-FFF2-40B4-BE49-F238E27FC236}">
                <a16:creationId xmlns:a16="http://schemas.microsoft.com/office/drawing/2014/main" id="{235ED19D-A760-E51C-D08E-429B823812CC}"/>
              </a:ext>
            </a:extLst>
          </p:cNvPr>
          <p:cNvSpPr txBox="1">
            <a:spLocks/>
          </p:cNvSpPr>
          <p:nvPr/>
        </p:nvSpPr>
        <p:spPr>
          <a:xfrm>
            <a:off x="7537205" y="627372"/>
            <a:ext cx="906622" cy="640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French Drain (Buried)</a:t>
            </a:r>
            <a:endParaRPr lang="en-US" sz="1200" dirty="0">
              <a:latin typeface="Calibri" panose="020F0502020204030204" pitchFamily="34" charset="0"/>
            </a:endParaRPr>
          </a:p>
        </p:txBody>
      </p:sp>
      <p:cxnSp>
        <p:nvCxnSpPr>
          <p:cNvPr id="18" name="Straight Arrow Connector 17">
            <a:extLst>
              <a:ext uri="{FF2B5EF4-FFF2-40B4-BE49-F238E27FC236}">
                <a16:creationId xmlns:a16="http://schemas.microsoft.com/office/drawing/2014/main" id="{BF03C573-845C-FE7B-0E4C-883E346F4F97}"/>
              </a:ext>
            </a:extLst>
          </p:cNvPr>
          <p:cNvCxnSpPr>
            <a:cxnSpLocks/>
          </p:cNvCxnSpPr>
          <p:nvPr/>
        </p:nvCxnSpPr>
        <p:spPr>
          <a:xfrm flipV="1">
            <a:off x="1096766" y="547321"/>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ED1F5807-3370-153D-82EE-D241D9202260}"/>
              </a:ext>
            </a:extLst>
          </p:cNvPr>
          <p:cNvCxnSpPr>
            <a:cxnSpLocks/>
          </p:cNvCxnSpPr>
          <p:nvPr/>
        </p:nvCxnSpPr>
        <p:spPr>
          <a:xfrm flipV="1">
            <a:off x="3684635" y="427160"/>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B41DBD60-A6A6-1D6E-62FC-962D6CF1EC56}"/>
              </a:ext>
            </a:extLst>
          </p:cNvPr>
          <p:cNvCxnSpPr>
            <a:cxnSpLocks/>
          </p:cNvCxnSpPr>
          <p:nvPr/>
        </p:nvCxnSpPr>
        <p:spPr>
          <a:xfrm flipV="1">
            <a:off x="6490658" y="427159"/>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ADB01E44-8090-2DEF-5DEB-DC4622D1FBA4}"/>
              </a:ext>
            </a:extLst>
          </p:cNvPr>
          <p:cNvCxnSpPr>
            <a:cxnSpLocks/>
          </p:cNvCxnSpPr>
          <p:nvPr/>
        </p:nvCxnSpPr>
        <p:spPr>
          <a:xfrm flipV="1">
            <a:off x="8415796" y="306598"/>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4C44029E-7686-37D7-5E3D-C5F55014A788}"/>
              </a:ext>
            </a:extLst>
          </p:cNvPr>
          <p:cNvCxnSpPr>
            <a:cxnSpLocks/>
          </p:cNvCxnSpPr>
          <p:nvPr/>
        </p:nvCxnSpPr>
        <p:spPr>
          <a:xfrm flipV="1">
            <a:off x="7076410" y="4063042"/>
            <a:ext cx="885899" cy="133678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4EF43963-DD10-A745-1FA2-B14C124E2BCB}"/>
              </a:ext>
            </a:extLst>
          </p:cNvPr>
          <p:cNvCxnSpPr>
            <a:cxnSpLocks/>
          </p:cNvCxnSpPr>
          <p:nvPr/>
        </p:nvCxnSpPr>
        <p:spPr>
          <a:xfrm>
            <a:off x="7709053" y="6638284"/>
            <a:ext cx="1306339"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36" name="Title 1">
            <a:extLst>
              <a:ext uri="{FF2B5EF4-FFF2-40B4-BE49-F238E27FC236}">
                <a16:creationId xmlns:a16="http://schemas.microsoft.com/office/drawing/2014/main" id="{571E041E-5259-6C6A-9FC4-39F42FB4D8B8}"/>
              </a:ext>
            </a:extLst>
          </p:cNvPr>
          <p:cNvSpPr txBox="1">
            <a:spLocks/>
          </p:cNvSpPr>
          <p:nvPr/>
        </p:nvSpPr>
        <p:spPr>
          <a:xfrm>
            <a:off x="8629346" y="2040874"/>
            <a:ext cx="3121044" cy="338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Orange Arrows show current draining direction</a:t>
            </a:r>
            <a:endParaRPr lang="en-US" sz="1200" dirty="0">
              <a:latin typeface="Calibri" panose="020F0502020204030204" pitchFamily="34" charset="0"/>
            </a:endParaRPr>
          </a:p>
        </p:txBody>
      </p:sp>
      <p:cxnSp>
        <p:nvCxnSpPr>
          <p:cNvPr id="39" name="Straight Arrow Connector 38">
            <a:extLst>
              <a:ext uri="{FF2B5EF4-FFF2-40B4-BE49-F238E27FC236}">
                <a16:creationId xmlns:a16="http://schemas.microsoft.com/office/drawing/2014/main" id="{FD5C41D0-320F-4A0F-F23E-77847894C582}"/>
              </a:ext>
            </a:extLst>
          </p:cNvPr>
          <p:cNvCxnSpPr>
            <a:cxnSpLocks/>
          </p:cNvCxnSpPr>
          <p:nvPr/>
        </p:nvCxnSpPr>
        <p:spPr>
          <a:xfrm flipV="1">
            <a:off x="7660161" y="4453005"/>
            <a:ext cx="934791" cy="127346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a:extLst>
              <a:ext uri="{FF2B5EF4-FFF2-40B4-BE49-F238E27FC236}">
                <a16:creationId xmlns:a16="http://schemas.microsoft.com/office/drawing/2014/main" id="{958B7526-AC28-9BCC-8783-D1C4C65010DA}"/>
              </a:ext>
            </a:extLst>
          </p:cNvPr>
          <p:cNvCxnSpPr>
            <a:cxnSpLocks/>
          </p:cNvCxnSpPr>
          <p:nvPr/>
        </p:nvCxnSpPr>
        <p:spPr>
          <a:xfrm flipV="1">
            <a:off x="7704183" y="5789792"/>
            <a:ext cx="678605" cy="69436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3" name="Straight Arrow Connector 42">
            <a:extLst>
              <a:ext uri="{FF2B5EF4-FFF2-40B4-BE49-F238E27FC236}">
                <a16:creationId xmlns:a16="http://schemas.microsoft.com/office/drawing/2014/main" id="{E5FAE913-0BDA-6EB9-A902-F84872378542}"/>
              </a:ext>
            </a:extLst>
          </p:cNvPr>
          <p:cNvCxnSpPr>
            <a:cxnSpLocks/>
          </p:cNvCxnSpPr>
          <p:nvPr/>
        </p:nvCxnSpPr>
        <p:spPr>
          <a:xfrm flipV="1">
            <a:off x="4261994" y="4043780"/>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4" name="Straight Arrow Connector 43">
            <a:extLst>
              <a:ext uri="{FF2B5EF4-FFF2-40B4-BE49-F238E27FC236}">
                <a16:creationId xmlns:a16="http://schemas.microsoft.com/office/drawing/2014/main" id="{9633C099-10BC-2C4C-F1D5-D5EC6F6BCFE8}"/>
              </a:ext>
            </a:extLst>
          </p:cNvPr>
          <p:cNvCxnSpPr>
            <a:cxnSpLocks/>
          </p:cNvCxnSpPr>
          <p:nvPr/>
        </p:nvCxnSpPr>
        <p:spPr>
          <a:xfrm flipV="1">
            <a:off x="5899638" y="3949995"/>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5" name="Straight Arrow Connector 44">
            <a:extLst>
              <a:ext uri="{FF2B5EF4-FFF2-40B4-BE49-F238E27FC236}">
                <a16:creationId xmlns:a16="http://schemas.microsoft.com/office/drawing/2014/main" id="{980E63A8-D705-4E6B-1BA3-115CB245AB8B}"/>
              </a:ext>
            </a:extLst>
          </p:cNvPr>
          <p:cNvCxnSpPr>
            <a:cxnSpLocks/>
          </p:cNvCxnSpPr>
          <p:nvPr/>
        </p:nvCxnSpPr>
        <p:spPr>
          <a:xfrm flipV="1">
            <a:off x="2269071" y="3949995"/>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ADF351D8-2EE0-1F18-9B31-93F2085B5294}"/>
              </a:ext>
            </a:extLst>
          </p:cNvPr>
          <p:cNvCxnSpPr>
            <a:cxnSpLocks/>
          </p:cNvCxnSpPr>
          <p:nvPr/>
        </p:nvCxnSpPr>
        <p:spPr>
          <a:xfrm flipV="1">
            <a:off x="585216" y="1789733"/>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E4281CA-0F13-93CB-8C00-456CC4A3EDF6}"/>
              </a:ext>
            </a:extLst>
          </p:cNvPr>
          <p:cNvCxnSpPr>
            <a:cxnSpLocks/>
          </p:cNvCxnSpPr>
          <p:nvPr/>
        </p:nvCxnSpPr>
        <p:spPr>
          <a:xfrm>
            <a:off x="836538" y="286337"/>
            <a:ext cx="0" cy="135589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76C333C-0BB3-F1E9-E0D1-549AC8AED0E4}"/>
              </a:ext>
            </a:extLst>
          </p:cNvPr>
          <p:cNvCxnSpPr>
            <a:cxnSpLocks/>
          </p:cNvCxnSpPr>
          <p:nvPr/>
        </p:nvCxnSpPr>
        <p:spPr>
          <a:xfrm>
            <a:off x="836538" y="1834428"/>
            <a:ext cx="0" cy="33604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1E35AA3-8986-807B-0EC1-45C369EA1576}"/>
              </a:ext>
            </a:extLst>
          </p:cNvPr>
          <p:cNvCxnSpPr>
            <a:cxnSpLocks/>
          </p:cNvCxnSpPr>
          <p:nvPr/>
        </p:nvCxnSpPr>
        <p:spPr>
          <a:xfrm flipV="1">
            <a:off x="585216" y="249367"/>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3137C80-04B7-9525-1A97-FBA8A37BD58E}"/>
              </a:ext>
            </a:extLst>
          </p:cNvPr>
          <p:cNvCxnSpPr>
            <a:cxnSpLocks/>
          </p:cNvCxnSpPr>
          <p:nvPr/>
        </p:nvCxnSpPr>
        <p:spPr>
          <a:xfrm flipV="1">
            <a:off x="652287" y="2170471"/>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4CE10C2C-20A5-14E0-1213-61102FC8249F}"/>
              </a:ext>
            </a:extLst>
          </p:cNvPr>
          <p:cNvSpPr txBox="1">
            <a:spLocks/>
          </p:cNvSpPr>
          <p:nvPr/>
        </p:nvSpPr>
        <p:spPr>
          <a:xfrm>
            <a:off x="1334213" y="1868083"/>
            <a:ext cx="2250307" cy="2370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Mild slop at 7 degree – 5FT</a:t>
            </a:r>
            <a:endParaRPr lang="en-US" sz="1200" dirty="0">
              <a:latin typeface="Calibri" panose="020F0502020204030204" pitchFamily="34" charset="0"/>
            </a:endParaRPr>
          </a:p>
        </p:txBody>
      </p:sp>
      <p:sp>
        <p:nvSpPr>
          <p:cNvPr id="40" name="Title 1">
            <a:extLst>
              <a:ext uri="{FF2B5EF4-FFF2-40B4-BE49-F238E27FC236}">
                <a16:creationId xmlns:a16="http://schemas.microsoft.com/office/drawing/2014/main" id="{F120068E-908C-024D-F0F6-8A80F2407A3F}"/>
              </a:ext>
            </a:extLst>
          </p:cNvPr>
          <p:cNvSpPr txBox="1">
            <a:spLocks/>
          </p:cNvSpPr>
          <p:nvPr/>
        </p:nvSpPr>
        <p:spPr>
          <a:xfrm>
            <a:off x="1334213" y="793703"/>
            <a:ext cx="1889978" cy="669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Between these two points is severe decline/grading at 33 degree slope </a:t>
            </a:r>
            <a:r>
              <a:rPr lang="en-US" sz="1200" dirty="0">
                <a:latin typeface="Calibri" panose="020F0502020204030204" pitchFamily="34" charset="0"/>
              </a:rPr>
              <a:t>over 12 FT distance </a:t>
            </a:r>
          </a:p>
        </p:txBody>
      </p:sp>
    </p:spTree>
    <p:extLst>
      <p:ext uri="{BB962C8B-B14F-4D97-AF65-F5344CB8AC3E}">
        <p14:creationId xmlns:p14="http://schemas.microsoft.com/office/powerpoint/2010/main" val="109713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B9F38-6E0E-2346-2765-C95FA4A789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212E43-4A88-E078-F0E5-47540D5A0A45}"/>
              </a:ext>
            </a:extLst>
          </p:cNvPr>
          <p:cNvSpPr/>
          <p:nvPr/>
        </p:nvSpPr>
        <p:spPr>
          <a:xfrm>
            <a:off x="223255" y="0"/>
            <a:ext cx="8366829"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F81B41-2A17-A369-0F62-59E68C36178D}"/>
              </a:ext>
            </a:extLst>
          </p:cNvPr>
          <p:cNvSpPr txBox="1"/>
          <p:nvPr/>
        </p:nvSpPr>
        <p:spPr>
          <a:xfrm>
            <a:off x="223255" y="29599"/>
            <a:ext cx="2324618" cy="276999"/>
          </a:xfrm>
          <a:prstGeom prst="rect">
            <a:avLst/>
          </a:prstGeom>
          <a:noFill/>
        </p:spPr>
        <p:txBody>
          <a:bodyPr wrap="square" rtlCol="0">
            <a:spAutoFit/>
          </a:bodyPr>
          <a:lstStyle/>
          <a:p>
            <a:r>
              <a:rPr lang="en-US" sz="1200" dirty="0"/>
              <a:t>Permitter, Fence line</a:t>
            </a:r>
          </a:p>
        </p:txBody>
      </p:sp>
      <p:sp>
        <p:nvSpPr>
          <p:cNvPr id="9" name="Rectangle 8">
            <a:extLst>
              <a:ext uri="{FF2B5EF4-FFF2-40B4-BE49-F238E27FC236}">
                <a16:creationId xmlns:a16="http://schemas.microsoft.com/office/drawing/2014/main" id="{6F77A5FA-47AB-C86A-2683-22B481E1D3DA}"/>
              </a:ext>
            </a:extLst>
          </p:cNvPr>
          <p:cNvSpPr/>
          <p:nvPr/>
        </p:nvSpPr>
        <p:spPr>
          <a:xfrm>
            <a:off x="8293879" y="-288617"/>
            <a:ext cx="171082" cy="72096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5BA0E897-9FE9-BB52-05A4-22D3477A44E3}"/>
              </a:ext>
            </a:extLst>
          </p:cNvPr>
          <p:cNvSpPr txBox="1">
            <a:spLocks/>
          </p:cNvSpPr>
          <p:nvPr/>
        </p:nvSpPr>
        <p:spPr>
          <a:xfrm>
            <a:off x="8790315" y="43871"/>
            <a:ext cx="3249358" cy="1006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8. A grading and drainage plan detailing how stormwater will be managed on the site, particularly runoff from the shed roof and walkways.</a:t>
            </a:r>
            <a:endParaRPr lang="en-US" sz="1200" dirty="0">
              <a:latin typeface="Calibri" panose="020F0502020204030204" pitchFamily="34" charset="0"/>
            </a:endParaRPr>
          </a:p>
        </p:txBody>
      </p:sp>
      <p:sp>
        <p:nvSpPr>
          <p:cNvPr id="16" name="TextBox 15">
            <a:extLst>
              <a:ext uri="{FF2B5EF4-FFF2-40B4-BE49-F238E27FC236}">
                <a16:creationId xmlns:a16="http://schemas.microsoft.com/office/drawing/2014/main" id="{68E8B758-25E4-346D-9B00-62A13402F4F6}"/>
              </a:ext>
            </a:extLst>
          </p:cNvPr>
          <p:cNvSpPr txBox="1"/>
          <p:nvPr/>
        </p:nvSpPr>
        <p:spPr>
          <a:xfrm>
            <a:off x="8830493" y="1188097"/>
            <a:ext cx="2566909" cy="646331"/>
          </a:xfrm>
          <a:prstGeom prst="rect">
            <a:avLst/>
          </a:prstGeom>
          <a:noFill/>
        </p:spPr>
        <p:txBody>
          <a:bodyPr wrap="square" rtlCol="0">
            <a:spAutoFit/>
          </a:bodyPr>
          <a:lstStyle/>
          <a:p>
            <a:r>
              <a:rPr lang="en-US" dirty="0"/>
              <a:t>FUTURE STATE </a:t>
            </a:r>
          </a:p>
          <a:p>
            <a:r>
              <a:rPr lang="en-US" dirty="0"/>
              <a:t>Top View Landscape </a:t>
            </a:r>
          </a:p>
        </p:txBody>
      </p:sp>
      <p:sp>
        <p:nvSpPr>
          <p:cNvPr id="17" name="Title 1">
            <a:extLst>
              <a:ext uri="{FF2B5EF4-FFF2-40B4-BE49-F238E27FC236}">
                <a16:creationId xmlns:a16="http://schemas.microsoft.com/office/drawing/2014/main" id="{D460DAA2-2A2A-9256-8E75-3753627BEE21}"/>
              </a:ext>
            </a:extLst>
          </p:cNvPr>
          <p:cNvSpPr txBox="1">
            <a:spLocks/>
          </p:cNvSpPr>
          <p:nvPr/>
        </p:nvSpPr>
        <p:spPr>
          <a:xfrm>
            <a:off x="6490658" y="547321"/>
            <a:ext cx="1778663" cy="640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French Drain (Buried)</a:t>
            </a:r>
            <a:endParaRPr lang="en-US" sz="1200" dirty="0">
              <a:latin typeface="Calibri" panose="020F0502020204030204" pitchFamily="34" charset="0"/>
            </a:endParaRPr>
          </a:p>
        </p:txBody>
      </p:sp>
      <p:sp>
        <p:nvSpPr>
          <p:cNvPr id="2" name="Rectangle 1">
            <a:extLst>
              <a:ext uri="{FF2B5EF4-FFF2-40B4-BE49-F238E27FC236}">
                <a16:creationId xmlns:a16="http://schemas.microsoft.com/office/drawing/2014/main" id="{423A3550-3807-31B2-C85D-4A0B8CFEE454}"/>
              </a:ext>
            </a:extLst>
          </p:cNvPr>
          <p:cNvSpPr/>
          <p:nvPr/>
        </p:nvSpPr>
        <p:spPr>
          <a:xfrm>
            <a:off x="6558536" y="2175635"/>
            <a:ext cx="1640540" cy="1868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Shed</a:t>
            </a:r>
          </a:p>
          <a:p>
            <a:pPr algn="ctr"/>
            <a:r>
              <a:rPr lang="en-US" dirty="0"/>
              <a:t>10x14</a:t>
            </a:r>
          </a:p>
        </p:txBody>
      </p:sp>
      <p:sp>
        <p:nvSpPr>
          <p:cNvPr id="3" name="Rectangle 2">
            <a:extLst>
              <a:ext uri="{FF2B5EF4-FFF2-40B4-BE49-F238E27FC236}">
                <a16:creationId xmlns:a16="http://schemas.microsoft.com/office/drawing/2014/main" id="{4876C11C-D2FD-5A36-D326-379A0D47C135}"/>
              </a:ext>
            </a:extLst>
          </p:cNvPr>
          <p:cNvSpPr/>
          <p:nvPr/>
        </p:nvSpPr>
        <p:spPr>
          <a:xfrm>
            <a:off x="5019315" y="2182252"/>
            <a:ext cx="1539221" cy="184719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Paver Patio</a:t>
            </a:r>
          </a:p>
          <a:p>
            <a:pPr algn="ctr"/>
            <a:r>
              <a:rPr lang="en-US" sz="1400" dirty="0"/>
              <a:t>10x14</a:t>
            </a:r>
          </a:p>
        </p:txBody>
      </p:sp>
      <p:sp>
        <p:nvSpPr>
          <p:cNvPr id="7" name="Rectangle 6">
            <a:extLst>
              <a:ext uri="{FF2B5EF4-FFF2-40B4-BE49-F238E27FC236}">
                <a16:creationId xmlns:a16="http://schemas.microsoft.com/office/drawing/2014/main" id="{1DED10CC-AB0F-B826-1855-4261FD576C3D}"/>
              </a:ext>
            </a:extLst>
          </p:cNvPr>
          <p:cNvSpPr/>
          <p:nvPr/>
        </p:nvSpPr>
        <p:spPr>
          <a:xfrm>
            <a:off x="6236017" y="4045612"/>
            <a:ext cx="1965747" cy="28861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Paver walk</a:t>
            </a:r>
          </a:p>
        </p:txBody>
      </p:sp>
      <p:sp>
        <p:nvSpPr>
          <p:cNvPr id="8" name="Rectangle 7">
            <a:extLst>
              <a:ext uri="{FF2B5EF4-FFF2-40B4-BE49-F238E27FC236}">
                <a16:creationId xmlns:a16="http://schemas.microsoft.com/office/drawing/2014/main" id="{443BD2F0-E1AB-593D-2F94-3546264AAE79}"/>
              </a:ext>
            </a:extLst>
          </p:cNvPr>
          <p:cNvSpPr/>
          <p:nvPr/>
        </p:nvSpPr>
        <p:spPr>
          <a:xfrm rot="16200000">
            <a:off x="3994401" y="2967437"/>
            <a:ext cx="1847191" cy="240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Privacy Wall</a:t>
            </a:r>
          </a:p>
        </p:txBody>
      </p:sp>
      <p:sp>
        <p:nvSpPr>
          <p:cNvPr id="11" name="Rectangle 10">
            <a:extLst>
              <a:ext uri="{FF2B5EF4-FFF2-40B4-BE49-F238E27FC236}">
                <a16:creationId xmlns:a16="http://schemas.microsoft.com/office/drawing/2014/main" id="{D35532A4-DCF9-0EFF-7FD9-4CA7AF01F48B}"/>
              </a:ext>
            </a:extLst>
          </p:cNvPr>
          <p:cNvSpPr/>
          <p:nvPr/>
        </p:nvSpPr>
        <p:spPr>
          <a:xfrm>
            <a:off x="7783842" y="4345573"/>
            <a:ext cx="391545" cy="252308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Paver Walk</a:t>
            </a:r>
          </a:p>
        </p:txBody>
      </p:sp>
      <p:sp>
        <p:nvSpPr>
          <p:cNvPr id="12" name="Title 1">
            <a:extLst>
              <a:ext uri="{FF2B5EF4-FFF2-40B4-BE49-F238E27FC236}">
                <a16:creationId xmlns:a16="http://schemas.microsoft.com/office/drawing/2014/main" id="{1C99EEAB-A31B-8F1C-80BB-8C71BA2FE1FE}"/>
              </a:ext>
            </a:extLst>
          </p:cNvPr>
          <p:cNvSpPr txBox="1">
            <a:spLocks/>
          </p:cNvSpPr>
          <p:nvPr/>
        </p:nvSpPr>
        <p:spPr>
          <a:xfrm>
            <a:off x="8704333" y="1949664"/>
            <a:ext cx="3302253" cy="2266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Tx/>
              <a:buChar char="-"/>
            </a:pPr>
            <a:r>
              <a:rPr lang="en-US" sz="1200" b="0" i="0" u="none" strike="noStrike" baseline="0" dirty="0">
                <a:latin typeface="Calibri" panose="020F0502020204030204" pitchFamily="34" charset="0"/>
              </a:rPr>
              <a:t>Shed has guttering to direct water to the designed ground slope (next slide: Future State Side View) which is the current direction of drainage from the flat existing landscape prior to the slope down</a:t>
            </a:r>
          </a:p>
          <a:p>
            <a:pPr marL="171450" indent="-171450">
              <a:buFontTx/>
              <a:buChar char="-"/>
            </a:pPr>
            <a:r>
              <a:rPr lang="en-US" sz="1200" dirty="0">
                <a:latin typeface="Calibri" panose="020F0502020204030204" pitchFamily="34" charset="0"/>
              </a:rPr>
              <a:t>Pavers are porous to allow drainage like existing ground (not cement)</a:t>
            </a:r>
          </a:p>
          <a:p>
            <a:pPr marL="171450" indent="-171450">
              <a:buFontTx/>
              <a:buChar char="-"/>
            </a:pPr>
            <a:r>
              <a:rPr lang="en-US" sz="1200" b="0" i="0" u="none" strike="noStrike" baseline="0" dirty="0">
                <a:latin typeface="Calibri" panose="020F0502020204030204" pitchFamily="34" charset="0"/>
              </a:rPr>
              <a:t>Runoff water is directed into the rock buried French drain installed by the Builder January 2025</a:t>
            </a:r>
            <a:endParaRPr lang="en-US" sz="1200" dirty="0">
              <a:latin typeface="Calibri" panose="020F0502020204030204" pitchFamily="34" charset="0"/>
            </a:endParaRPr>
          </a:p>
          <a:p>
            <a:pPr marL="171450" indent="-171450">
              <a:buFontTx/>
              <a:buChar char="-"/>
            </a:pPr>
            <a:r>
              <a:rPr lang="en-US" sz="1200" dirty="0">
                <a:latin typeface="Calibri" panose="020F0502020204030204" pitchFamily="34" charset="0"/>
              </a:rPr>
              <a:t>Paver Walk is 2 feet in width centered with 1.5 foot of original landscape on each side</a:t>
            </a:r>
          </a:p>
        </p:txBody>
      </p:sp>
      <p:cxnSp>
        <p:nvCxnSpPr>
          <p:cNvPr id="18" name="Straight Arrow Connector 17">
            <a:extLst>
              <a:ext uri="{FF2B5EF4-FFF2-40B4-BE49-F238E27FC236}">
                <a16:creationId xmlns:a16="http://schemas.microsoft.com/office/drawing/2014/main" id="{64685E3E-72D7-D507-7E02-38806E333F12}"/>
              </a:ext>
            </a:extLst>
          </p:cNvPr>
          <p:cNvCxnSpPr>
            <a:cxnSpLocks/>
          </p:cNvCxnSpPr>
          <p:nvPr/>
        </p:nvCxnSpPr>
        <p:spPr>
          <a:xfrm>
            <a:off x="7473462" y="5059400"/>
            <a:ext cx="1116622"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85F32C8-D3A3-7CAD-AC5C-44EFDF9CB270}"/>
              </a:ext>
            </a:extLst>
          </p:cNvPr>
          <p:cNvSpPr txBox="1"/>
          <p:nvPr/>
        </p:nvSpPr>
        <p:spPr>
          <a:xfrm>
            <a:off x="6721349" y="4927308"/>
            <a:ext cx="798902" cy="246221"/>
          </a:xfrm>
          <a:prstGeom prst="rect">
            <a:avLst/>
          </a:prstGeom>
          <a:noFill/>
        </p:spPr>
        <p:txBody>
          <a:bodyPr wrap="square" rtlCol="0">
            <a:spAutoFit/>
          </a:bodyPr>
          <a:lstStyle/>
          <a:p>
            <a:r>
              <a:rPr lang="en-US" sz="1000" dirty="0"/>
              <a:t>Ft Inches</a:t>
            </a:r>
          </a:p>
        </p:txBody>
      </p:sp>
      <p:sp>
        <p:nvSpPr>
          <p:cNvPr id="25" name="Title 1">
            <a:extLst>
              <a:ext uri="{FF2B5EF4-FFF2-40B4-BE49-F238E27FC236}">
                <a16:creationId xmlns:a16="http://schemas.microsoft.com/office/drawing/2014/main" id="{1698F387-B636-58C6-1BC6-5F9C9C1D5FE6}"/>
              </a:ext>
            </a:extLst>
          </p:cNvPr>
          <p:cNvSpPr txBox="1">
            <a:spLocks/>
          </p:cNvSpPr>
          <p:nvPr/>
        </p:nvSpPr>
        <p:spPr>
          <a:xfrm>
            <a:off x="8918629" y="5059400"/>
            <a:ext cx="2792725" cy="338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Orange Arrows show draining direction</a:t>
            </a:r>
            <a:endParaRPr lang="en-US" sz="1200" dirty="0">
              <a:latin typeface="Calibri" panose="020F0502020204030204" pitchFamily="34" charset="0"/>
            </a:endParaRPr>
          </a:p>
        </p:txBody>
      </p:sp>
      <p:cxnSp>
        <p:nvCxnSpPr>
          <p:cNvPr id="29" name="Straight Arrow Connector 28">
            <a:extLst>
              <a:ext uri="{FF2B5EF4-FFF2-40B4-BE49-F238E27FC236}">
                <a16:creationId xmlns:a16="http://schemas.microsoft.com/office/drawing/2014/main" id="{62CB4677-3B9D-4459-F607-5D37F64786F5}"/>
              </a:ext>
            </a:extLst>
          </p:cNvPr>
          <p:cNvCxnSpPr>
            <a:cxnSpLocks/>
          </p:cNvCxnSpPr>
          <p:nvPr/>
        </p:nvCxnSpPr>
        <p:spPr>
          <a:xfrm flipV="1">
            <a:off x="1096766" y="547321"/>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1" name="Straight Arrow Connector 30">
            <a:extLst>
              <a:ext uri="{FF2B5EF4-FFF2-40B4-BE49-F238E27FC236}">
                <a16:creationId xmlns:a16="http://schemas.microsoft.com/office/drawing/2014/main" id="{6F224667-EF5E-0464-E1AD-F72223FC1E42}"/>
              </a:ext>
            </a:extLst>
          </p:cNvPr>
          <p:cNvCxnSpPr>
            <a:cxnSpLocks/>
          </p:cNvCxnSpPr>
          <p:nvPr/>
        </p:nvCxnSpPr>
        <p:spPr>
          <a:xfrm flipV="1">
            <a:off x="3684635" y="427160"/>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a:extLst>
              <a:ext uri="{FF2B5EF4-FFF2-40B4-BE49-F238E27FC236}">
                <a16:creationId xmlns:a16="http://schemas.microsoft.com/office/drawing/2014/main" id="{F47C09FB-9AFA-CE1B-D8CA-F964C701A8A5}"/>
              </a:ext>
            </a:extLst>
          </p:cNvPr>
          <p:cNvCxnSpPr>
            <a:cxnSpLocks/>
          </p:cNvCxnSpPr>
          <p:nvPr/>
        </p:nvCxnSpPr>
        <p:spPr>
          <a:xfrm flipV="1">
            <a:off x="6490658" y="427159"/>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3" name="Straight Arrow Connector 32">
            <a:extLst>
              <a:ext uri="{FF2B5EF4-FFF2-40B4-BE49-F238E27FC236}">
                <a16:creationId xmlns:a16="http://schemas.microsoft.com/office/drawing/2014/main" id="{C0E5267E-9154-0771-3A4E-6D819B8806EC}"/>
              </a:ext>
            </a:extLst>
          </p:cNvPr>
          <p:cNvCxnSpPr>
            <a:cxnSpLocks/>
          </p:cNvCxnSpPr>
          <p:nvPr/>
        </p:nvCxnSpPr>
        <p:spPr>
          <a:xfrm flipV="1">
            <a:off x="8415796" y="306598"/>
            <a:ext cx="0" cy="33408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a:extLst>
              <a:ext uri="{FF2B5EF4-FFF2-40B4-BE49-F238E27FC236}">
                <a16:creationId xmlns:a16="http://schemas.microsoft.com/office/drawing/2014/main" id="{0E9AFD7B-B36F-81F3-F9E4-556D8E837503}"/>
              </a:ext>
            </a:extLst>
          </p:cNvPr>
          <p:cNvCxnSpPr>
            <a:cxnSpLocks/>
          </p:cNvCxnSpPr>
          <p:nvPr/>
        </p:nvCxnSpPr>
        <p:spPr>
          <a:xfrm flipV="1">
            <a:off x="5297835" y="1703573"/>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4202FBD4-9A03-28AA-D506-88170C39F2A6}"/>
              </a:ext>
            </a:extLst>
          </p:cNvPr>
          <p:cNvCxnSpPr>
            <a:cxnSpLocks/>
          </p:cNvCxnSpPr>
          <p:nvPr/>
        </p:nvCxnSpPr>
        <p:spPr>
          <a:xfrm flipV="1">
            <a:off x="5899638" y="4064613"/>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a:extLst>
              <a:ext uri="{FF2B5EF4-FFF2-40B4-BE49-F238E27FC236}">
                <a16:creationId xmlns:a16="http://schemas.microsoft.com/office/drawing/2014/main" id="{534CC5EE-DD97-9910-0641-0AB144C71FB9}"/>
              </a:ext>
            </a:extLst>
          </p:cNvPr>
          <p:cNvCxnSpPr>
            <a:cxnSpLocks/>
          </p:cNvCxnSpPr>
          <p:nvPr/>
        </p:nvCxnSpPr>
        <p:spPr>
          <a:xfrm flipV="1">
            <a:off x="8415796" y="4011238"/>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9" name="Straight Arrow Connector 38">
            <a:extLst>
              <a:ext uri="{FF2B5EF4-FFF2-40B4-BE49-F238E27FC236}">
                <a16:creationId xmlns:a16="http://schemas.microsoft.com/office/drawing/2014/main" id="{FC1C9E45-C2C1-BABD-F163-12548C9D6FD0}"/>
              </a:ext>
            </a:extLst>
          </p:cNvPr>
          <p:cNvCxnSpPr>
            <a:cxnSpLocks/>
          </p:cNvCxnSpPr>
          <p:nvPr/>
        </p:nvCxnSpPr>
        <p:spPr>
          <a:xfrm flipV="1">
            <a:off x="7552110" y="4505285"/>
            <a:ext cx="738563" cy="121129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a:extLst>
              <a:ext uri="{FF2B5EF4-FFF2-40B4-BE49-F238E27FC236}">
                <a16:creationId xmlns:a16="http://schemas.microsoft.com/office/drawing/2014/main" id="{21B9F56E-AAD0-1B34-A870-D359CF8B25D1}"/>
              </a:ext>
            </a:extLst>
          </p:cNvPr>
          <p:cNvCxnSpPr>
            <a:cxnSpLocks/>
          </p:cNvCxnSpPr>
          <p:nvPr/>
        </p:nvCxnSpPr>
        <p:spPr>
          <a:xfrm>
            <a:off x="6774119" y="2305313"/>
            <a:ext cx="12497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6" name="Straight Arrow Connector 45">
            <a:extLst>
              <a:ext uri="{FF2B5EF4-FFF2-40B4-BE49-F238E27FC236}">
                <a16:creationId xmlns:a16="http://schemas.microsoft.com/office/drawing/2014/main" id="{E5D38AB9-9442-CD08-40BE-4B4CC47A66FE}"/>
              </a:ext>
            </a:extLst>
          </p:cNvPr>
          <p:cNvCxnSpPr>
            <a:cxnSpLocks/>
          </p:cNvCxnSpPr>
          <p:nvPr/>
        </p:nvCxnSpPr>
        <p:spPr>
          <a:xfrm>
            <a:off x="6774119" y="2809405"/>
            <a:ext cx="12497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7" name="Straight Arrow Connector 46">
            <a:extLst>
              <a:ext uri="{FF2B5EF4-FFF2-40B4-BE49-F238E27FC236}">
                <a16:creationId xmlns:a16="http://schemas.microsoft.com/office/drawing/2014/main" id="{825A0FC1-55A6-2322-D606-60095DACA673}"/>
              </a:ext>
            </a:extLst>
          </p:cNvPr>
          <p:cNvCxnSpPr>
            <a:cxnSpLocks/>
          </p:cNvCxnSpPr>
          <p:nvPr/>
        </p:nvCxnSpPr>
        <p:spPr>
          <a:xfrm>
            <a:off x="6774119" y="3628418"/>
            <a:ext cx="12497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7">
            <a:extLst>
              <a:ext uri="{FF2B5EF4-FFF2-40B4-BE49-F238E27FC236}">
                <a16:creationId xmlns:a16="http://schemas.microsoft.com/office/drawing/2014/main" id="{07A1F1CA-0DC7-A340-A8BA-BB611FB1D688}"/>
              </a:ext>
            </a:extLst>
          </p:cNvPr>
          <p:cNvCxnSpPr>
            <a:cxnSpLocks/>
          </p:cNvCxnSpPr>
          <p:nvPr/>
        </p:nvCxnSpPr>
        <p:spPr>
          <a:xfrm>
            <a:off x="6774119" y="3888128"/>
            <a:ext cx="12497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9" name="Straight Arrow Connector 48">
            <a:extLst>
              <a:ext uri="{FF2B5EF4-FFF2-40B4-BE49-F238E27FC236}">
                <a16:creationId xmlns:a16="http://schemas.microsoft.com/office/drawing/2014/main" id="{E8DAA541-7165-DE8A-FDE1-C8D210418AE7}"/>
              </a:ext>
            </a:extLst>
          </p:cNvPr>
          <p:cNvCxnSpPr>
            <a:cxnSpLocks/>
          </p:cNvCxnSpPr>
          <p:nvPr/>
        </p:nvCxnSpPr>
        <p:spPr>
          <a:xfrm flipV="1">
            <a:off x="6856546" y="4351704"/>
            <a:ext cx="727066" cy="121024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51" name="Straight Arrow Connector 50">
            <a:extLst>
              <a:ext uri="{FF2B5EF4-FFF2-40B4-BE49-F238E27FC236}">
                <a16:creationId xmlns:a16="http://schemas.microsoft.com/office/drawing/2014/main" id="{A97C04BC-CD5C-35B7-C8DA-A81768B376F7}"/>
              </a:ext>
            </a:extLst>
          </p:cNvPr>
          <p:cNvCxnSpPr>
            <a:cxnSpLocks/>
          </p:cNvCxnSpPr>
          <p:nvPr/>
        </p:nvCxnSpPr>
        <p:spPr>
          <a:xfrm flipV="1">
            <a:off x="7633940" y="5821774"/>
            <a:ext cx="678605" cy="69436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54" name="Straight Arrow Connector 53">
            <a:extLst>
              <a:ext uri="{FF2B5EF4-FFF2-40B4-BE49-F238E27FC236}">
                <a16:creationId xmlns:a16="http://schemas.microsoft.com/office/drawing/2014/main" id="{39234909-CA04-9D3B-062C-22D04D572CDD}"/>
              </a:ext>
            </a:extLst>
          </p:cNvPr>
          <p:cNvCxnSpPr>
            <a:cxnSpLocks/>
          </p:cNvCxnSpPr>
          <p:nvPr/>
        </p:nvCxnSpPr>
        <p:spPr>
          <a:xfrm flipV="1">
            <a:off x="7640604" y="4345573"/>
            <a:ext cx="608218" cy="9543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58" name="Straight Arrow Connector 57">
            <a:extLst>
              <a:ext uri="{FF2B5EF4-FFF2-40B4-BE49-F238E27FC236}">
                <a16:creationId xmlns:a16="http://schemas.microsoft.com/office/drawing/2014/main" id="{5EC659D4-9D8A-F1EB-E6A4-C5C12749E669}"/>
              </a:ext>
            </a:extLst>
          </p:cNvPr>
          <p:cNvCxnSpPr>
            <a:cxnSpLocks/>
          </p:cNvCxnSpPr>
          <p:nvPr/>
        </p:nvCxnSpPr>
        <p:spPr>
          <a:xfrm flipV="1">
            <a:off x="6241542" y="1625295"/>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59" name="Straight Arrow Connector 58">
            <a:extLst>
              <a:ext uri="{FF2B5EF4-FFF2-40B4-BE49-F238E27FC236}">
                <a16:creationId xmlns:a16="http://schemas.microsoft.com/office/drawing/2014/main" id="{E935D9F1-0C1C-F752-9340-7FA2323522B1}"/>
              </a:ext>
            </a:extLst>
          </p:cNvPr>
          <p:cNvCxnSpPr>
            <a:cxnSpLocks/>
          </p:cNvCxnSpPr>
          <p:nvPr/>
        </p:nvCxnSpPr>
        <p:spPr>
          <a:xfrm flipV="1">
            <a:off x="4261994" y="4043780"/>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60" name="Straight Arrow Connector 59">
            <a:extLst>
              <a:ext uri="{FF2B5EF4-FFF2-40B4-BE49-F238E27FC236}">
                <a16:creationId xmlns:a16="http://schemas.microsoft.com/office/drawing/2014/main" id="{3EE8EA48-55B7-5038-9104-8C925D158E1A}"/>
              </a:ext>
            </a:extLst>
          </p:cNvPr>
          <p:cNvCxnSpPr>
            <a:cxnSpLocks/>
          </p:cNvCxnSpPr>
          <p:nvPr/>
        </p:nvCxnSpPr>
        <p:spPr>
          <a:xfrm flipV="1">
            <a:off x="2400956" y="4043780"/>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8E7DD6F0-E720-0C84-CEE0-65917425F933}"/>
              </a:ext>
            </a:extLst>
          </p:cNvPr>
          <p:cNvCxnSpPr>
            <a:cxnSpLocks/>
          </p:cNvCxnSpPr>
          <p:nvPr/>
        </p:nvCxnSpPr>
        <p:spPr>
          <a:xfrm flipV="1">
            <a:off x="8168772" y="2376864"/>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7133CA44-D9C4-519A-6B23-B97F116513F2}"/>
              </a:ext>
            </a:extLst>
          </p:cNvPr>
          <p:cNvCxnSpPr>
            <a:cxnSpLocks/>
          </p:cNvCxnSpPr>
          <p:nvPr/>
        </p:nvCxnSpPr>
        <p:spPr>
          <a:xfrm flipV="1">
            <a:off x="8071429" y="476350"/>
            <a:ext cx="0" cy="161265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4B3B2B0E-4BAB-37CE-4E5E-467124C0A54E}"/>
              </a:ext>
            </a:extLst>
          </p:cNvPr>
          <p:cNvCxnSpPr>
            <a:cxnSpLocks/>
          </p:cNvCxnSpPr>
          <p:nvPr/>
        </p:nvCxnSpPr>
        <p:spPr>
          <a:xfrm flipV="1">
            <a:off x="585216" y="249367"/>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C0E832F-DB10-201D-81A8-ABB3651BAD3E}"/>
              </a:ext>
            </a:extLst>
          </p:cNvPr>
          <p:cNvCxnSpPr>
            <a:cxnSpLocks/>
          </p:cNvCxnSpPr>
          <p:nvPr/>
        </p:nvCxnSpPr>
        <p:spPr>
          <a:xfrm flipV="1">
            <a:off x="585216" y="1789733"/>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2F0DFE8-49C7-71F7-EC48-A51C12B93E81}"/>
              </a:ext>
            </a:extLst>
          </p:cNvPr>
          <p:cNvCxnSpPr>
            <a:cxnSpLocks/>
          </p:cNvCxnSpPr>
          <p:nvPr/>
        </p:nvCxnSpPr>
        <p:spPr>
          <a:xfrm>
            <a:off x="836538" y="286337"/>
            <a:ext cx="0" cy="1503396"/>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4EFCBD5-8D4E-F681-4121-F7823C7C0275}"/>
              </a:ext>
            </a:extLst>
          </p:cNvPr>
          <p:cNvCxnSpPr>
            <a:cxnSpLocks/>
          </p:cNvCxnSpPr>
          <p:nvPr/>
        </p:nvCxnSpPr>
        <p:spPr>
          <a:xfrm>
            <a:off x="836538" y="1808403"/>
            <a:ext cx="0" cy="36943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Title 1">
            <a:extLst>
              <a:ext uri="{FF2B5EF4-FFF2-40B4-BE49-F238E27FC236}">
                <a16:creationId xmlns:a16="http://schemas.microsoft.com/office/drawing/2014/main" id="{61901665-341C-9013-B3C7-0C628027264F}"/>
              </a:ext>
            </a:extLst>
          </p:cNvPr>
          <p:cNvSpPr txBox="1">
            <a:spLocks/>
          </p:cNvSpPr>
          <p:nvPr/>
        </p:nvSpPr>
        <p:spPr>
          <a:xfrm>
            <a:off x="1334213" y="1868083"/>
            <a:ext cx="2250307" cy="2370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Mild slop at 8 degree – 5FT</a:t>
            </a:r>
            <a:endParaRPr lang="en-US" sz="1200" dirty="0">
              <a:latin typeface="Calibri" panose="020F0502020204030204" pitchFamily="34" charset="0"/>
            </a:endParaRPr>
          </a:p>
        </p:txBody>
      </p:sp>
      <p:cxnSp>
        <p:nvCxnSpPr>
          <p:cNvPr id="40" name="Straight Connector 39">
            <a:extLst>
              <a:ext uri="{FF2B5EF4-FFF2-40B4-BE49-F238E27FC236}">
                <a16:creationId xmlns:a16="http://schemas.microsoft.com/office/drawing/2014/main" id="{B389B6CA-B735-B9B7-3BE8-13212A513245}"/>
              </a:ext>
            </a:extLst>
          </p:cNvPr>
          <p:cNvCxnSpPr>
            <a:cxnSpLocks/>
          </p:cNvCxnSpPr>
          <p:nvPr/>
        </p:nvCxnSpPr>
        <p:spPr>
          <a:xfrm flipV="1">
            <a:off x="652287" y="2170471"/>
            <a:ext cx="7449030" cy="736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4" name="Title 1">
            <a:extLst>
              <a:ext uri="{FF2B5EF4-FFF2-40B4-BE49-F238E27FC236}">
                <a16:creationId xmlns:a16="http://schemas.microsoft.com/office/drawing/2014/main" id="{6AE0DE55-AF1D-E9CF-D2E3-B8DF44B9ECAF}"/>
              </a:ext>
            </a:extLst>
          </p:cNvPr>
          <p:cNvSpPr txBox="1">
            <a:spLocks/>
          </p:cNvSpPr>
          <p:nvPr/>
        </p:nvSpPr>
        <p:spPr>
          <a:xfrm>
            <a:off x="1334213" y="793703"/>
            <a:ext cx="1889978" cy="669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Between these two points is severe decline/grading at 45 degree slope </a:t>
            </a:r>
            <a:r>
              <a:rPr lang="en-US" sz="1200" dirty="0">
                <a:latin typeface="Calibri" panose="020F0502020204030204" pitchFamily="34" charset="0"/>
              </a:rPr>
              <a:t>over 12 FT distance </a:t>
            </a:r>
          </a:p>
        </p:txBody>
      </p:sp>
      <p:sp>
        <p:nvSpPr>
          <p:cNvPr id="23" name="Rectangle 22">
            <a:extLst>
              <a:ext uri="{FF2B5EF4-FFF2-40B4-BE49-F238E27FC236}">
                <a16:creationId xmlns:a16="http://schemas.microsoft.com/office/drawing/2014/main" id="{B9A1D5EC-020C-A11A-9CF1-A87A626925C7}"/>
              </a:ext>
            </a:extLst>
          </p:cNvPr>
          <p:cNvSpPr/>
          <p:nvPr/>
        </p:nvSpPr>
        <p:spPr>
          <a:xfrm>
            <a:off x="1293559" y="5906235"/>
            <a:ext cx="6310163" cy="92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Residence</a:t>
            </a:r>
          </a:p>
        </p:txBody>
      </p:sp>
      <p:sp>
        <p:nvSpPr>
          <p:cNvPr id="27" name="Rectangle: Rounded Corners 26">
            <a:extLst>
              <a:ext uri="{FF2B5EF4-FFF2-40B4-BE49-F238E27FC236}">
                <a16:creationId xmlns:a16="http://schemas.microsoft.com/office/drawing/2014/main" id="{E365CE8E-F1B9-E058-E50A-2C82F1B0F49F}"/>
              </a:ext>
            </a:extLst>
          </p:cNvPr>
          <p:cNvSpPr/>
          <p:nvPr/>
        </p:nvSpPr>
        <p:spPr>
          <a:xfrm>
            <a:off x="7006600" y="5643246"/>
            <a:ext cx="233082" cy="2017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0BA282A-DAE3-F25C-5076-C06557490F6A}"/>
              </a:ext>
            </a:extLst>
          </p:cNvPr>
          <p:cNvSpPr txBox="1"/>
          <p:nvPr/>
        </p:nvSpPr>
        <p:spPr>
          <a:xfrm>
            <a:off x="5690659" y="5677269"/>
            <a:ext cx="1001043" cy="276999"/>
          </a:xfrm>
          <a:prstGeom prst="rect">
            <a:avLst/>
          </a:prstGeom>
          <a:noFill/>
        </p:spPr>
        <p:txBody>
          <a:bodyPr wrap="square" rtlCol="0">
            <a:spAutoFit/>
          </a:bodyPr>
          <a:lstStyle/>
          <a:p>
            <a:r>
              <a:rPr lang="en-US" sz="1200" dirty="0"/>
              <a:t>A/C Handler</a:t>
            </a:r>
          </a:p>
        </p:txBody>
      </p:sp>
      <p:sp>
        <p:nvSpPr>
          <p:cNvPr id="43" name="Rectangle 42">
            <a:extLst>
              <a:ext uri="{FF2B5EF4-FFF2-40B4-BE49-F238E27FC236}">
                <a16:creationId xmlns:a16="http://schemas.microsoft.com/office/drawing/2014/main" id="{094FD777-4F70-C46C-B3EF-DDA06C86622C}"/>
              </a:ext>
            </a:extLst>
          </p:cNvPr>
          <p:cNvSpPr/>
          <p:nvPr/>
        </p:nvSpPr>
        <p:spPr>
          <a:xfrm>
            <a:off x="3366969" y="5896905"/>
            <a:ext cx="2532669" cy="62798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Patio</a:t>
            </a:r>
          </a:p>
        </p:txBody>
      </p:sp>
    </p:spTree>
    <p:extLst>
      <p:ext uri="{BB962C8B-B14F-4D97-AF65-F5344CB8AC3E}">
        <p14:creationId xmlns:p14="http://schemas.microsoft.com/office/powerpoint/2010/main" val="305775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5432-85C4-AB96-E89C-C01A880825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C92C2F-6713-D7BC-AD30-1BED166D3D13}"/>
              </a:ext>
            </a:extLst>
          </p:cNvPr>
          <p:cNvSpPr/>
          <p:nvPr/>
        </p:nvSpPr>
        <p:spPr>
          <a:xfrm>
            <a:off x="2157" y="2050936"/>
            <a:ext cx="1345933" cy="3329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Residence</a:t>
            </a:r>
          </a:p>
        </p:txBody>
      </p:sp>
      <p:sp>
        <p:nvSpPr>
          <p:cNvPr id="5" name="Rectangle 4">
            <a:extLst>
              <a:ext uri="{FF2B5EF4-FFF2-40B4-BE49-F238E27FC236}">
                <a16:creationId xmlns:a16="http://schemas.microsoft.com/office/drawing/2014/main" id="{33FBA556-6E80-F850-C7B3-D4C8C8A69FB2}"/>
              </a:ext>
            </a:extLst>
          </p:cNvPr>
          <p:cNvSpPr/>
          <p:nvPr/>
        </p:nvSpPr>
        <p:spPr>
          <a:xfrm>
            <a:off x="1" y="0"/>
            <a:ext cx="9246946"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BEAC12-5A69-6469-232D-FFEB3A29B6C9}"/>
              </a:ext>
            </a:extLst>
          </p:cNvPr>
          <p:cNvSpPr txBox="1"/>
          <p:nvPr/>
        </p:nvSpPr>
        <p:spPr>
          <a:xfrm>
            <a:off x="2667517" y="29599"/>
            <a:ext cx="2324618" cy="276999"/>
          </a:xfrm>
          <a:prstGeom prst="rect">
            <a:avLst/>
          </a:prstGeom>
          <a:noFill/>
        </p:spPr>
        <p:txBody>
          <a:bodyPr wrap="square" rtlCol="0">
            <a:spAutoFit/>
          </a:bodyPr>
          <a:lstStyle/>
          <a:p>
            <a:r>
              <a:rPr lang="en-US" sz="1200" dirty="0"/>
              <a:t>Permitter, Fence line</a:t>
            </a:r>
          </a:p>
        </p:txBody>
      </p:sp>
      <p:sp>
        <p:nvSpPr>
          <p:cNvPr id="13" name="Rectangle: Rounded Corners 12">
            <a:extLst>
              <a:ext uri="{FF2B5EF4-FFF2-40B4-BE49-F238E27FC236}">
                <a16:creationId xmlns:a16="http://schemas.microsoft.com/office/drawing/2014/main" id="{DD50B21D-58F9-5855-1FA9-FE08C6F2EB4D}"/>
              </a:ext>
            </a:extLst>
          </p:cNvPr>
          <p:cNvSpPr/>
          <p:nvPr/>
        </p:nvSpPr>
        <p:spPr>
          <a:xfrm>
            <a:off x="1490745" y="4603852"/>
            <a:ext cx="587776" cy="757797"/>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D84C80-6B94-6D7C-CEAA-1A4DB4A06808}"/>
              </a:ext>
            </a:extLst>
          </p:cNvPr>
          <p:cNvSpPr txBox="1"/>
          <p:nvPr/>
        </p:nvSpPr>
        <p:spPr>
          <a:xfrm>
            <a:off x="1315744" y="4346097"/>
            <a:ext cx="1001043" cy="276999"/>
          </a:xfrm>
          <a:prstGeom prst="rect">
            <a:avLst/>
          </a:prstGeom>
          <a:noFill/>
        </p:spPr>
        <p:txBody>
          <a:bodyPr wrap="square" rtlCol="0">
            <a:spAutoFit/>
          </a:bodyPr>
          <a:lstStyle/>
          <a:p>
            <a:r>
              <a:rPr lang="en-US" sz="1200" dirty="0"/>
              <a:t>A/C Handler</a:t>
            </a:r>
          </a:p>
        </p:txBody>
      </p:sp>
      <p:sp>
        <p:nvSpPr>
          <p:cNvPr id="57" name="Rectangle 56">
            <a:extLst>
              <a:ext uri="{FF2B5EF4-FFF2-40B4-BE49-F238E27FC236}">
                <a16:creationId xmlns:a16="http://schemas.microsoft.com/office/drawing/2014/main" id="{06A43BAD-DB7F-D522-E954-DF4E8C05D1A1}"/>
              </a:ext>
            </a:extLst>
          </p:cNvPr>
          <p:cNvSpPr/>
          <p:nvPr/>
        </p:nvSpPr>
        <p:spPr>
          <a:xfrm>
            <a:off x="123092" y="3460437"/>
            <a:ext cx="1224998" cy="191461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Patio</a:t>
            </a:r>
          </a:p>
        </p:txBody>
      </p:sp>
      <p:sp>
        <p:nvSpPr>
          <p:cNvPr id="2" name="Title 1">
            <a:extLst>
              <a:ext uri="{FF2B5EF4-FFF2-40B4-BE49-F238E27FC236}">
                <a16:creationId xmlns:a16="http://schemas.microsoft.com/office/drawing/2014/main" id="{858E2E88-41D9-814B-BDB2-63E3365CEC30}"/>
              </a:ext>
            </a:extLst>
          </p:cNvPr>
          <p:cNvSpPr txBox="1">
            <a:spLocks/>
          </p:cNvSpPr>
          <p:nvPr/>
        </p:nvSpPr>
        <p:spPr>
          <a:xfrm>
            <a:off x="9246947" y="43871"/>
            <a:ext cx="2792725" cy="791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8. A grading and drainage plan detailing how stormwater will be managed on the site, particularly runoff from the shed roof and walkways.</a:t>
            </a:r>
            <a:endParaRPr lang="en-US" sz="1200" dirty="0">
              <a:latin typeface="Calibri" panose="020F0502020204030204" pitchFamily="34" charset="0"/>
            </a:endParaRPr>
          </a:p>
        </p:txBody>
      </p:sp>
      <p:sp>
        <p:nvSpPr>
          <p:cNvPr id="9" name="Rectangle 8">
            <a:extLst>
              <a:ext uri="{FF2B5EF4-FFF2-40B4-BE49-F238E27FC236}">
                <a16:creationId xmlns:a16="http://schemas.microsoft.com/office/drawing/2014/main" id="{DD68C53F-D267-8E01-BBD5-9E3633FC111D}"/>
              </a:ext>
            </a:extLst>
          </p:cNvPr>
          <p:cNvSpPr/>
          <p:nvPr/>
        </p:nvSpPr>
        <p:spPr>
          <a:xfrm>
            <a:off x="-158555" y="5493559"/>
            <a:ext cx="6840415" cy="2705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French Drain (buried)</a:t>
            </a:r>
          </a:p>
        </p:txBody>
      </p:sp>
      <p:cxnSp>
        <p:nvCxnSpPr>
          <p:cNvPr id="7" name="Straight Connector 6">
            <a:extLst>
              <a:ext uri="{FF2B5EF4-FFF2-40B4-BE49-F238E27FC236}">
                <a16:creationId xmlns:a16="http://schemas.microsoft.com/office/drawing/2014/main" id="{4A45E739-3E21-BE60-7EAD-659EC8D8111E}"/>
              </a:ext>
            </a:extLst>
          </p:cNvPr>
          <p:cNvCxnSpPr>
            <a:cxnSpLocks/>
          </p:cNvCxnSpPr>
          <p:nvPr/>
        </p:nvCxnSpPr>
        <p:spPr>
          <a:xfrm flipV="1">
            <a:off x="1348090" y="5352027"/>
            <a:ext cx="5439112" cy="28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1CCA034-3814-0257-53BE-72B097F080FC}"/>
              </a:ext>
            </a:extLst>
          </p:cNvPr>
          <p:cNvCxnSpPr>
            <a:cxnSpLocks/>
          </p:cNvCxnSpPr>
          <p:nvPr/>
        </p:nvCxnSpPr>
        <p:spPr>
          <a:xfrm>
            <a:off x="6787202" y="5352027"/>
            <a:ext cx="1746233" cy="415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3CC08A1-0148-C89D-9B6A-E4B098153AD0}"/>
              </a:ext>
            </a:extLst>
          </p:cNvPr>
          <p:cNvCxnSpPr>
            <a:cxnSpLocks/>
          </p:cNvCxnSpPr>
          <p:nvPr/>
        </p:nvCxnSpPr>
        <p:spPr>
          <a:xfrm flipV="1">
            <a:off x="8533435" y="5764133"/>
            <a:ext cx="713512" cy="36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DC3894C-51BB-3B6D-EDE3-EBA25549DA9F}"/>
              </a:ext>
            </a:extLst>
          </p:cNvPr>
          <p:cNvSpPr txBox="1"/>
          <p:nvPr/>
        </p:nvSpPr>
        <p:spPr>
          <a:xfrm>
            <a:off x="9282729" y="1001800"/>
            <a:ext cx="2566909" cy="646331"/>
          </a:xfrm>
          <a:prstGeom prst="rect">
            <a:avLst/>
          </a:prstGeom>
          <a:noFill/>
        </p:spPr>
        <p:txBody>
          <a:bodyPr wrap="square" rtlCol="0">
            <a:spAutoFit/>
          </a:bodyPr>
          <a:lstStyle/>
          <a:p>
            <a:r>
              <a:rPr lang="en-US" dirty="0"/>
              <a:t>CURRENT STATE </a:t>
            </a:r>
          </a:p>
          <a:p>
            <a:r>
              <a:rPr lang="en-US" dirty="0"/>
              <a:t>Side View Landscape </a:t>
            </a:r>
          </a:p>
        </p:txBody>
      </p:sp>
      <p:sp>
        <p:nvSpPr>
          <p:cNvPr id="21" name="Rectangle 20">
            <a:extLst>
              <a:ext uri="{FF2B5EF4-FFF2-40B4-BE49-F238E27FC236}">
                <a16:creationId xmlns:a16="http://schemas.microsoft.com/office/drawing/2014/main" id="{2945C741-66DB-94CE-C086-8439C981F19D}"/>
              </a:ext>
            </a:extLst>
          </p:cNvPr>
          <p:cNvSpPr/>
          <p:nvPr/>
        </p:nvSpPr>
        <p:spPr>
          <a:xfrm rot="599769">
            <a:off x="6525942" y="5677154"/>
            <a:ext cx="2137151" cy="24907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1BCEE36-5304-EAAD-9B10-54A67362D230}"/>
              </a:ext>
            </a:extLst>
          </p:cNvPr>
          <p:cNvSpPr/>
          <p:nvPr/>
        </p:nvSpPr>
        <p:spPr>
          <a:xfrm>
            <a:off x="8547004" y="5868690"/>
            <a:ext cx="729151" cy="24907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4476A390-B540-0AAE-BCB1-D2EBE99D4645}"/>
              </a:ext>
            </a:extLst>
          </p:cNvPr>
          <p:cNvCxnSpPr>
            <a:cxnSpLocks/>
          </p:cNvCxnSpPr>
          <p:nvPr/>
        </p:nvCxnSpPr>
        <p:spPr>
          <a:xfrm>
            <a:off x="1348090" y="3656058"/>
            <a:ext cx="5333770"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2ACE5E7-404D-06D8-8EEA-56A38B1A139D}"/>
              </a:ext>
            </a:extLst>
          </p:cNvPr>
          <p:cNvCxnSpPr>
            <a:cxnSpLocks/>
          </p:cNvCxnSpPr>
          <p:nvPr/>
        </p:nvCxnSpPr>
        <p:spPr>
          <a:xfrm>
            <a:off x="6787202" y="5094571"/>
            <a:ext cx="2459745"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319D8A7-957A-0D78-D363-2034CC7CBD56}"/>
              </a:ext>
            </a:extLst>
          </p:cNvPr>
          <p:cNvSpPr txBox="1"/>
          <p:nvPr/>
        </p:nvSpPr>
        <p:spPr>
          <a:xfrm>
            <a:off x="3824572" y="3305889"/>
            <a:ext cx="798902" cy="246221"/>
          </a:xfrm>
          <a:prstGeom prst="rect">
            <a:avLst/>
          </a:prstGeom>
          <a:noFill/>
        </p:spPr>
        <p:txBody>
          <a:bodyPr wrap="square" rtlCol="0">
            <a:spAutoFit/>
          </a:bodyPr>
          <a:lstStyle/>
          <a:p>
            <a:r>
              <a:rPr lang="en-US" sz="1000" dirty="0"/>
              <a:t>31 Foot</a:t>
            </a:r>
          </a:p>
        </p:txBody>
      </p:sp>
      <p:sp>
        <p:nvSpPr>
          <p:cNvPr id="43" name="TextBox 42">
            <a:extLst>
              <a:ext uri="{FF2B5EF4-FFF2-40B4-BE49-F238E27FC236}">
                <a16:creationId xmlns:a16="http://schemas.microsoft.com/office/drawing/2014/main" id="{31E19C0F-CA91-563E-5DB3-E147D7A326FB}"/>
              </a:ext>
            </a:extLst>
          </p:cNvPr>
          <p:cNvSpPr txBox="1"/>
          <p:nvPr/>
        </p:nvSpPr>
        <p:spPr>
          <a:xfrm>
            <a:off x="6892332" y="4759493"/>
            <a:ext cx="798902" cy="246221"/>
          </a:xfrm>
          <a:prstGeom prst="rect">
            <a:avLst/>
          </a:prstGeom>
          <a:noFill/>
        </p:spPr>
        <p:txBody>
          <a:bodyPr wrap="square" rtlCol="0">
            <a:spAutoFit/>
          </a:bodyPr>
          <a:lstStyle/>
          <a:p>
            <a:r>
              <a:rPr lang="en-US" sz="1000" dirty="0"/>
              <a:t>17 Foot</a:t>
            </a:r>
          </a:p>
        </p:txBody>
      </p:sp>
      <p:pic>
        <p:nvPicPr>
          <p:cNvPr id="2050" name="Picture 2" descr="roof pitch and degrees table">
            <a:extLst>
              <a:ext uri="{FF2B5EF4-FFF2-40B4-BE49-F238E27FC236}">
                <a16:creationId xmlns:a16="http://schemas.microsoft.com/office/drawing/2014/main" id="{BFA1CCBC-D061-BAEB-260C-4EC505CE0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98" y="310849"/>
            <a:ext cx="3196285" cy="22083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F1CE0C1-4D24-498D-A85E-E1CBCFFAA7F1}"/>
              </a:ext>
            </a:extLst>
          </p:cNvPr>
          <p:cNvSpPr txBox="1">
            <a:spLocks/>
          </p:cNvSpPr>
          <p:nvPr/>
        </p:nvSpPr>
        <p:spPr>
          <a:xfrm>
            <a:off x="9289515" y="2320662"/>
            <a:ext cx="2750158" cy="952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Grade Break shown later for Lot MASKED Map</a:t>
            </a:r>
          </a:p>
          <a:p>
            <a:endParaRPr lang="en-US" sz="1200" dirty="0">
              <a:latin typeface="Calibri" panose="020F0502020204030204" pitchFamily="34" charset="0"/>
            </a:endParaRPr>
          </a:p>
          <a:p>
            <a:r>
              <a:rPr lang="en-US" sz="1200" dirty="0">
                <a:latin typeface="Calibri" panose="020F0502020204030204" pitchFamily="34" charset="0"/>
              </a:rPr>
              <a:t>Grading for shown slope begins for 5 feet at a 7-degree slope and then drops off for 12 feet of a 33-degree slope</a:t>
            </a:r>
          </a:p>
        </p:txBody>
      </p:sp>
    </p:spTree>
    <p:extLst>
      <p:ext uri="{BB962C8B-B14F-4D97-AF65-F5344CB8AC3E}">
        <p14:creationId xmlns:p14="http://schemas.microsoft.com/office/powerpoint/2010/main" val="238719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6683D-C09D-ECCF-F01E-197DC61AA2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E7AF267-E8AF-57DB-A24B-DD6EC977CC38}"/>
              </a:ext>
            </a:extLst>
          </p:cNvPr>
          <p:cNvSpPr/>
          <p:nvPr/>
        </p:nvSpPr>
        <p:spPr>
          <a:xfrm>
            <a:off x="1" y="0"/>
            <a:ext cx="9246946"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6E0604-95B8-B214-D816-1C90DD691E54}"/>
              </a:ext>
            </a:extLst>
          </p:cNvPr>
          <p:cNvSpPr txBox="1"/>
          <p:nvPr/>
        </p:nvSpPr>
        <p:spPr>
          <a:xfrm>
            <a:off x="2667517" y="29599"/>
            <a:ext cx="2324618" cy="276999"/>
          </a:xfrm>
          <a:prstGeom prst="rect">
            <a:avLst/>
          </a:prstGeom>
          <a:noFill/>
        </p:spPr>
        <p:txBody>
          <a:bodyPr wrap="square" rtlCol="0">
            <a:spAutoFit/>
          </a:bodyPr>
          <a:lstStyle/>
          <a:p>
            <a:r>
              <a:rPr lang="en-US" sz="1200" dirty="0"/>
              <a:t>Permitter, Fence line</a:t>
            </a:r>
          </a:p>
        </p:txBody>
      </p:sp>
      <p:sp>
        <p:nvSpPr>
          <p:cNvPr id="13" name="Rectangle: Rounded Corners 12">
            <a:extLst>
              <a:ext uri="{FF2B5EF4-FFF2-40B4-BE49-F238E27FC236}">
                <a16:creationId xmlns:a16="http://schemas.microsoft.com/office/drawing/2014/main" id="{84DFDDE3-9D7F-C059-DE94-71EDE14F3951}"/>
              </a:ext>
            </a:extLst>
          </p:cNvPr>
          <p:cNvSpPr/>
          <p:nvPr/>
        </p:nvSpPr>
        <p:spPr>
          <a:xfrm>
            <a:off x="1490745" y="4603852"/>
            <a:ext cx="587776" cy="757797"/>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303F452-8DE0-EB2A-5297-1E1CC1232C95}"/>
              </a:ext>
            </a:extLst>
          </p:cNvPr>
          <p:cNvSpPr txBox="1"/>
          <p:nvPr/>
        </p:nvSpPr>
        <p:spPr>
          <a:xfrm>
            <a:off x="1315744" y="4346097"/>
            <a:ext cx="1001043" cy="276999"/>
          </a:xfrm>
          <a:prstGeom prst="rect">
            <a:avLst/>
          </a:prstGeom>
          <a:noFill/>
        </p:spPr>
        <p:txBody>
          <a:bodyPr wrap="square" rtlCol="0">
            <a:spAutoFit/>
          </a:bodyPr>
          <a:lstStyle/>
          <a:p>
            <a:r>
              <a:rPr lang="en-US" sz="1200" dirty="0"/>
              <a:t>A/C Handler</a:t>
            </a:r>
          </a:p>
        </p:txBody>
      </p:sp>
      <p:sp>
        <p:nvSpPr>
          <p:cNvPr id="2" name="Title 1">
            <a:extLst>
              <a:ext uri="{FF2B5EF4-FFF2-40B4-BE49-F238E27FC236}">
                <a16:creationId xmlns:a16="http://schemas.microsoft.com/office/drawing/2014/main" id="{22576211-6F65-C7DB-5DC3-9B9A09446F72}"/>
              </a:ext>
            </a:extLst>
          </p:cNvPr>
          <p:cNvSpPr txBox="1">
            <a:spLocks/>
          </p:cNvSpPr>
          <p:nvPr/>
        </p:nvSpPr>
        <p:spPr>
          <a:xfrm>
            <a:off x="9246947" y="43871"/>
            <a:ext cx="2792725" cy="791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8. A grading and drainage plan detailing how stormwater will be managed on the site, particularly runoff from the shed roof and walkways.</a:t>
            </a:r>
            <a:endParaRPr lang="en-US" sz="1200" dirty="0">
              <a:latin typeface="Calibri" panose="020F0502020204030204" pitchFamily="34" charset="0"/>
            </a:endParaRPr>
          </a:p>
        </p:txBody>
      </p:sp>
      <p:sp>
        <p:nvSpPr>
          <p:cNvPr id="9" name="Rectangle 8">
            <a:extLst>
              <a:ext uri="{FF2B5EF4-FFF2-40B4-BE49-F238E27FC236}">
                <a16:creationId xmlns:a16="http://schemas.microsoft.com/office/drawing/2014/main" id="{DA7022FD-6C48-A480-4C6B-53C444268B25}"/>
              </a:ext>
            </a:extLst>
          </p:cNvPr>
          <p:cNvSpPr/>
          <p:nvPr/>
        </p:nvSpPr>
        <p:spPr>
          <a:xfrm>
            <a:off x="-158555" y="5493559"/>
            <a:ext cx="6840415" cy="2705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French Drain (buried)</a:t>
            </a:r>
          </a:p>
        </p:txBody>
      </p:sp>
      <p:cxnSp>
        <p:nvCxnSpPr>
          <p:cNvPr id="7" name="Straight Connector 6">
            <a:extLst>
              <a:ext uri="{FF2B5EF4-FFF2-40B4-BE49-F238E27FC236}">
                <a16:creationId xmlns:a16="http://schemas.microsoft.com/office/drawing/2014/main" id="{B45048ED-7BC0-4F51-A1A8-3926AD728523}"/>
              </a:ext>
            </a:extLst>
          </p:cNvPr>
          <p:cNvCxnSpPr>
            <a:cxnSpLocks/>
          </p:cNvCxnSpPr>
          <p:nvPr/>
        </p:nvCxnSpPr>
        <p:spPr>
          <a:xfrm flipV="1">
            <a:off x="1348090" y="5352027"/>
            <a:ext cx="5439112" cy="28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C787CB1-E3A8-120C-E89B-B0252B88F861}"/>
              </a:ext>
            </a:extLst>
          </p:cNvPr>
          <p:cNvCxnSpPr>
            <a:cxnSpLocks/>
          </p:cNvCxnSpPr>
          <p:nvPr/>
        </p:nvCxnSpPr>
        <p:spPr>
          <a:xfrm>
            <a:off x="6787202" y="5352027"/>
            <a:ext cx="1746233" cy="415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EDACEC9-7943-3551-C78F-2C90B8A31601}"/>
              </a:ext>
            </a:extLst>
          </p:cNvPr>
          <p:cNvCxnSpPr>
            <a:cxnSpLocks/>
          </p:cNvCxnSpPr>
          <p:nvPr/>
        </p:nvCxnSpPr>
        <p:spPr>
          <a:xfrm>
            <a:off x="8533435" y="5767754"/>
            <a:ext cx="749294"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648EDBC-C78E-20D3-239D-401878DE451C}"/>
              </a:ext>
            </a:extLst>
          </p:cNvPr>
          <p:cNvSpPr txBox="1"/>
          <p:nvPr/>
        </p:nvSpPr>
        <p:spPr>
          <a:xfrm>
            <a:off x="9282729" y="1001800"/>
            <a:ext cx="2566909" cy="646331"/>
          </a:xfrm>
          <a:prstGeom prst="rect">
            <a:avLst/>
          </a:prstGeom>
          <a:noFill/>
        </p:spPr>
        <p:txBody>
          <a:bodyPr wrap="square" rtlCol="0">
            <a:spAutoFit/>
          </a:bodyPr>
          <a:lstStyle/>
          <a:p>
            <a:r>
              <a:rPr lang="en-US" dirty="0"/>
              <a:t>FUTURE STATE </a:t>
            </a:r>
          </a:p>
          <a:p>
            <a:r>
              <a:rPr lang="en-US" dirty="0"/>
              <a:t>Side View Landscape </a:t>
            </a:r>
          </a:p>
        </p:txBody>
      </p:sp>
      <p:sp>
        <p:nvSpPr>
          <p:cNvPr id="21" name="Rectangle 20">
            <a:extLst>
              <a:ext uri="{FF2B5EF4-FFF2-40B4-BE49-F238E27FC236}">
                <a16:creationId xmlns:a16="http://schemas.microsoft.com/office/drawing/2014/main" id="{089D9AD7-2D8F-7D98-0937-D959AEBFC284}"/>
              </a:ext>
            </a:extLst>
          </p:cNvPr>
          <p:cNvSpPr/>
          <p:nvPr/>
        </p:nvSpPr>
        <p:spPr>
          <a:xfrm rot="599769">
            <a:off x="6525942" y="5677154"/>
            <a:ext cx="2137151" cy="24907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35BF2A-C5C9-8989-2997-552F58FA5DB9}"/>
              </a:ext>
            </a:extLst>
          </p:cNvPr>
          <p:cNvSpPr/>
          <p:nvPr/>
        </p:nvSpPr>
        <p:spPr>
          <a:xfrm>
            <a:off x="8547004" y="5859898"/>
            <a:ext cx="699943" cy="24907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3DFA158-1F11-4385-1D30-D938FDA075D5}"/>
              </a:ext>
            </a:extLst>
          </p:cNvPr>
          <p:cNvSpPr/>
          <p:nvPr/>
        </p:nvSpPr>
        <p:spPr>
          <a:xfrm>
            <a:off x="3485265" y="3510346"/>
            <a:ext cx="2655810" cy="17786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Shed</a:t>
            </a:r>
          </a:p>
          <a:p>
            <a:pPr algn="ctr"/>
            <a:r>
              <a:rPr lang="en-US" dirty="0"/>
              <a:t>10x14</a:t>
            </a:r>
          </a:p>
        </p:txBody>
      </p:sp>
      <p:sp>
        <p:nvSpPr>
          <p:cNvPr id="27" name="Rectangle 26">
            <a:extLst>
              <a:ext uri="{FF2B5EF4-FFF2-40B4-BE49-F238E27FC236}">
                <a16:creationId xmlns:a16="http://schemas.microsoft.com/office/drawing/2014/main" id="{89FF8187-1434-4EFC-D871-927FAA004270}"/>
              </a:ext>
            </a:extLst>
          </p:cNvPr>
          <p:cNvSpPr/>
          <p:nvPr/>
        </p:nvSpPr>
        <p:spPr>
          <a:xfrm>
            <a:off x="3485266" y="5295672"/>
            <a:ext cx="2655810" cy="106032"/>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Concrete Pad: 4 inches in height</a:t>
            </a:r>
          </a:p>
        </p:txBody>
      </p:sp>
      <p:cxnSp>
        <p:nvCxnSpPr>
          <p:cNvPr id="28" name="Straight Arrow Connector 27">
            <a:extLst>
              <a:ext uri="{FF2B5EF4-FFF2-40B4-BE49-F238E27FC236}">
                <a16:creationId xmlns:a16="http://schemas.microsoft.com/office/drawing/2014/main" id="{6B2C1B0B-4D9A-E2D6-0420-99CE396CCDC6}"/>
              </a:ext>
            </a:extLst>
          </p:cNvPr>
          <p:cNvCxnSpPr>
            <a:cxnSpLocks/>
          </p:cNvCxnSpPr>
          <p:nvPr/>
        </p:nvCxnSpPr>
        <p:spPr>
          <a:xfrm>
            <a:off x="1348090" y="3171987"/>
            <a:ext cx="1975402"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63D5D7A-D961-1354-860D-6B5E37DF530E}"/>
              </a:ext>
            </a:extLst>
          </p:cNvPr>
          <p:cNvCxnSpPr>
            <a:cxnSpLocks/>
          </p:cNvCxnSpPr>
          <p:nvPr/>
        </p:nvCxnSpPr>
        <p:spPr>
          <a:xfrm>
            <a:off x="3323492" y="3171987"/>
            <a:ext cx="2772508"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AA22B8E-28F8-F4DE-9B5C-A2CBCC53FBF6}"/>
              </a:ext>
            </a:extLst>
          </p:cNvPr>
          <p:cNvCxnSpPr>
            <a:cxnSpLocks/>
          </p:cNvCxnSpPr>
          <p:nvPr/>
        </p:nvCxnSpPr>
        <p:spPr>
          <a:xfrm>
            <a:off x="6141075" y="4871832"/>
            <a:ext cx="646127"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0D5B14F-5B0A-11FC-916A-9D7EA574659F}"/>
              </a:ext>
            </a:extLst>
          </p:cNvPr>
          <p:cNvCxnSpPr>
            <a:cxnSpLocks/>
          </p:cNvCxnSpPr>
          <p:nvPr/>
        </p:nvCxnSpPr>
        <p:spPr>
          <a:xfrm>
            <a:off x="6787202" y="5094571"/>
            <a:ext cx="2459745"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F69927F-8D02-3377-C5CE-63954EBE1C50}"/>
              </a:ext>
            </a:extLst>
          </p:cNvPr>
          <p:cNvSpPr txBox="1"/>
          <p:nvPr/>
        </p:nvSpPr>
        <p:spPr>
          <a:xfrm>
            <a:off x="1617775" y="2879838"/>
            <a:ext cx="798902" cy="246221"/>
          </a:xfrm>
          <a:prstGeom prst="rect">
            <a:avLst/>
          </a:prstGeom>
          <a:noFill/>
        </p:spPr>
        <p:txBody>
          <a:bodyPr wrap="square" rtlCol="0">
            <a:spAutoFit/>
          </a:bodyPr>
          <a:lstStyle/>
          <a:p>
            <a:r>
              <a:rPr lang="en-US" sz="1000" dirty="0"/>
              <a:t>17 foot</a:t>
            </a:r>
          </a:p>
        </p:txBody>
      </p:sp>
      <p:sp>
        <p:nvSpPr>
          <p:cNvPr id="41" name="TextBox 40">
            <a:extLst>
              <a:ext uri="{FF2B5EF4-FFF2-40B4-BE49-F238E27FC236}">
                <a16:creationId xmlns:a16="http://schemas.microsoft.com/office/drawing/2014/main" id="{0FA620EF-595D-A8A1-96C7-3C6861522B38}"/>
              </a:ext>
            </a:extLst>
          </p:cNvPr>
          <p:cNvSpPr txBox="1"/>
          <p:nvPr/>
        </p:nvSpPr>
        <p:spPr>
          <a:xfrm>
            <a:off x="3937894" y="2862777"/>
            <a:ext cx="798902" cy="246221"/>
          </a:xfrm>
          <a:prstGeom prst="rect">
            <a:avLst/>
          </a:prstGeom>
          <a:noFill/>
        </p:spPr>
        <p:txBody>
          <a:bodyPr wrap="square" rtlCol="0">
            <a:spAutoFit/>
          </a:bodyPr>
          <a:lstStyle/>
          <a:p>
            <a:r>
              <a:rPr lang="en-US" sz="1000" dirty="0"/>
              <a:t>14 Foot</a:t>
            </a:r>
          </a:p>
        </p:txBody>
      </p:sp>
      <p:sp>
        <p:nvSpPr>
          <p:cNvPr id="42" name="TextBox 41">
            <a:extLst>
              <a:ext uri="{FF2B5EF4-FFF2-40B4-BE49-F238E27FC236}">
                <a16:creationId xmlns:a16="http://schemas.microsoft.com/office/drawing/2014/main" id="{5F952157-4F68-7FCC-5BD7-D22EB39F9BF5}"/>
              </a:ext>
            </a:extLst>
          </p:cNvPr>
          <p:cNvSpPr txBox="1"/>
          <p:nvPr/>
        </p:nvSpPr>
        <p:spPr>
          <a:xfrm>
            <a:off x="6096000" y="4411198"/>
            <a:ext cx="798902" cy="246221"/>
          </a:xfrm>
          <a:prstGeom prst="rect">
            <a:avLst/>
          </a:prstGeom>
          <a:noFill/>
        </p:spPr>
        <p:txBody>
          <a:bodyPr wrap="square" rtlCol="0">
            <a:spAutoFit/>
          </a:bodyPr>
          <a:lstStyle/>
          <a:p>
            <a:r>
              <a:rPr lang="en-US" sz="1000" dirty="0"/>
              <a:t>5 foot</a:t>
            </a:r>
          </a:p>
        </p:txBody>
      </p:sp>
      <p:sp>
        <p:nvSpPr>
          <p:cNvPr id="43" name="TextBox 42">
            <a:extLst>
              <a:ext uri="{FF2B5EF4-FFF2-40B4-BE49-F238E27FC236}">
                <a16:creationId xmlns:a16="http://schemas.microsoft.com/office/drawing/2014/main" id="{52AFE20F-FC17-A744-F1C1-0D88A87B5030}"/>
              </a:ext>
            </a:extLst>
          </p:cNvPr>
          <p:cNvSpPr txBox="1"/>
          <p:nvPr/>
        </p:nvSpPr>
        <p:spPr>
          <a:xfrm>
            <a:off x="6892332" y="4759493"/>
            <a:ext cx="798902" cy="246221"/>
          </a:xfrm>
          <a:prstGeom prst="rect">
            <a:avLst/>
          </a:prstGeom>
          <a:noFill/>
        </p:spPr>
        <p:txBody>
          <a:bodyPr wrap="square" rtlCol="0">
            <a:spAutoFit/>
          </a:bodyPr>
          <a:lstStyle/>
          <a:p>
            <a:r>
              <a:rPr lang="en-US" sz="1000" dirty="0"/>
              <a:t>12 Foot</a:t>
            </a:r>
          </a:p>
        </p:txBody>
      </p:sp>
      <p:sp>
        <p:nvSpPr>
          <p:cNvPr id="45" name="Title 1">
            <a:extLst>
              <a:ext uri="{FF2B5EF4-FFF2-40B4-BE49-F238E27FC236}">
                <a16:creationId xmlns:a16="http://schemas.microsoft.com/office/drawing/2014/main" id="{DE359A32-B547-A729-F947-3886F2AC4666}"/>
              </a:ext>
            </a:extLst>
          </p:cNvPr>
          <p:cNvSpPr txBox="1">
            <a:spLocks/>
          </p:cNvSpPr>
          <p:nvPr/>
        </p:nvSpPr>
        <p:spPr>
          <a:xfrm>
            <a:off x="165846" y="6025209"/>
            <a:ext cx="8028117" cy="748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Tx/>
              <a:buChar char="-"/>
            </a:pPr>
            <a:r>
              <a:rPr lang="en-US" sz="1200" b="0" i="0" u="none" strike="noStrike" baseline="0" dirty="0">
                <a:latin typeface="Calibri" panose="020F0502020204030204" pitchFamily="34" charset="0"/>
              </a:rPr>
              <a:t>Shed has guttering to direct water to the slope which is the current direction of drainage from the flat section of landscape</a:t>
            </a:r>
          </a:p>
          <a:p>
            <a:pPr marL="171450" indent="-171450">
              <a:buFontTx/>
              <a:buChar char="-"/>
            </a:pPr>
            <a:r>
              <a:rPr lang="en-US" sz="1200" dirty="0">
                <a:latin typeface="Calibri" panose="020F0502020204030204" pitchFamily="34" charset="0"/>
              </a:rPr>
              <a:t>Pavers are porous to allow drainage with existing ground (not cement)</a:t>
            </a:r>
          </a:p>
          <a:p>
            <a:pPr marL="171450" indent="-171450">
              <a:buFontTx/>
              <a:buChar char="-"/>
            </a:pPr>
            <a:r>
              <a:rPr lang="en-US" sz="1200" b="0" i="0" u="none" strike="noStrike" baseline="0" dirty="0">
                <a:latin typeface="Calibri" panose="020F0502020204030204" pitchFamily="34" charset="0"/>
              </a:rPr>
              <a:t>Runoff water is directed into the rock buried French drain </a:t>
            </a:r>
            <a:endParaRPr lang="en-US" sz="1200" dirty="0">
              <a:latin typeface="Calibri" panose="020F0502020204030204" pitchFamily="34" charset="0"/>
            </a:endParaRPr>
          </a:p>
        </p:txBody>
      </p:sp>
      <p:sp>
        <p:nvSpPr>
          <p:cNvPr id="46" name="Rectangle 45">
            <a:extLst>
              <a:ext uri="{FF2B5EF4-FFF2-40B4-BE49-F238E27FC236}">
                <a16:creationId xmlns:a16="http://schemas.microsoft.com/office/drawing/2014/main" id="{A2CE0E14-FD7E-01B6-A29A-2832094C8166}"/>
              </a:ext>
            </a:extLst>
          </p:cNvPr>
          <p:cNvSpPr/>
          <p:nvPr/>
        </p:nvSpPr>
        <p:spPr>
          <a:xfrm>
            <a:off x="2157" y="2050936"/>
            <a:ext cx="1345933" cy="33299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t>Residence</a:t>
            </a:r>
          </a:p>
        </p:txBody>
      </p:sp>
      <p:sp>
        <p:nvSpPr>
          <p:cNvPr id="47" name="Rectangle 46">
            <a:extLst>
              <a:ext uri="{FF2B5EF4-FFF2-40B4-BE49-F238E27FC236}">
                <a16:creationId xmlns:a16="http://schemas.microsoft.com/office/drawing/2014/main" id="{32E5E18B-C758-197A-E3AD-F6BFF69B8D2D}"/>
              </a:ext>
            </a:extLst>
          </p:cNvPr>
          <p:cNvSpPr/>
          <p:nvPr/>
        </p:nvSpPr>
        <p:spPr>
          <a:xfrm>
            <a:off x="123092" y="3460437"/>
            <a:ext cx="1224998" cy="191461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Patio</a:t>
            </a:r>
          </a:p>
        </p:txBody>
      </p:sp>
      <p:sp>
        <p:nvSpPr>
          <p:cNvPr id="4" name="Title 1">
            <a:extLst>
              <a:ext uri="{FF2B5EF4-FFF2-40B4-BE49-F238E27FC236}">
                <a16:creationId xmlns:a16="http://schemas.microsoft.com/office/drawing/2014/main" id="{00A74F5E-B1E2-30B9-C1BC-74FE74A7D2EF}"/>
              </a:ext>
            </a:extLst>
          </p:cNvPr>
          <p:cNvSpPr txBox="1">
            <a:spLocks/>
          </p:cNvSpPr>
          <p:nvPr/>
        </p:nvSpPr>
        <p:spPr>
          <a:xfrm>
            <a:off x="9289515" y="2320662"/>
            <a:ext cx="2750158" cy="952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Grade Break shown later for Lot Masked Map</a:t>
            </a:r>
          </a:p>
          <a:p>
            <a:endParaRPr lang="en-US" sz="1200" dirty="0">
              <a:latin typeface="Calibri" panose="020F0502020204030204" pitchFamily="34" charset="0"/>
            </a:endParaRPr>
          </a:p>
          <a:p>
            <a:r>
              <a:rPr lang="en-US" sz="1200" dirty="0">
                <a:latin typeface="Calibri" panose="020F0502020204030204" pitchFamily="34" charset="0"/>
              </a:rPr>
              <a:t>Grading for shown slope begins for 5 feet at a 7-degree slope and then drops off for 12 feet of a 33-degree slope</a:t>
            </a:r>
          </a:p>
        </p:txBody>
      </p:sp>
    </p:spTree>
    <p:extLst>
      <p:ext uri="{BB962C8B-B14F-4D97-AF65-F5344CB8AC3E}">
        <p14:creationId xmlns:p14="http://schemas.microsoft.com/office/powerpoint/2010/main" val="54495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D9AC4-4C0C-6DA6-1433-606F25127E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1E0455-DED0-7439-FDB8-6FD52434C56A}"/>
              </a:ext>
            </a:extLst>
          </p:cNvPr>
          <p:cNvPicPr>
            <a:picLocks noChangeAspect="1"/>
          </p:cNvPicPr>
          <p:nvPr/>
        </p:nvPicPr>
        <p:blipFill>
          <a:blip r:embed="rId2"/>
          <a:stretch>
            <a:fillRect/>
          </a:stretch>
        </p:blipFill>
        <p:spPr>
          <a:xfrm>
            <a:off x="804641" y="61546"/>
            <a:ext cx="7276809" cy="6796454"/>
          </a:xfrm>
          <a:prstGeom prst="rect">
            <a:avLst/>
          </a:prstGeom>
        </p:spPr>
      </p:pic>
      <p:sp>
        <p:nvSpPr>
          <p:cNvPr id="4" name="TextBox 3">
            <a:extLst>
              <a:ext uri="{FF2B5EF4-FFF2-40B4-BE49-F238E27FC236}">
                <a16:creationId xmlns:a16="http://schemas.microsoft.com/office/drawing/2014/main" id="{6B777124-D94A-7FEA-959B-BAAACB1674F3}"/>
              </a:ext>
            </a:extLst>
          </p:cNvPr>
          <p:cNvSpPr txBox="1"/>
          <p:nvPr/>
        </p:nvSpPr>
        <p:spPr>
          <a:xfrm>
            <a:off x="8830493" y="1188097"/>
            <a:ext cx="2566909" cy="646331"/>
          </a:xfrm>
          <a:prstGeom prst="rect">
            <a:avLst/>
          </a:prstGeom>
          <a:noFill/>
        </p:spPr>
        <p:txBody>
          <a:bodyPr wrap="square" rtlCol="0">
            <a:spAutoFit/>
          </a:bodyPr>
          <a:lstStyle/>
          <a:p>
            <a:r>
              <a:rPr lang="en-US" dirty="0"/>
              <a:t>CURRENT STATE </a:t>
            </a:r>
          </a:p>
          <a:p>
            <a:r>
              <a:rPr lang="en-US" dirty="0"/>
              <a:t>Top View Landscape </a:t>
            </a:r>
          </a:p>
        </p:txBody>
      </p:sp>
      <p:cxnSp>
        <p:nvCxnSpPr>
          <p:cNvPr id="7" name="Straight Arrow Connector 6">
            <a:extLst>
              <a:ext uri="{FF2B5EF4-FFF2-40B4-BE49-F238E27FC236}">
                <a16:creationId xmlns:a16="http://schemas.microsoft.com/office/drawing/2014/main" id="{BFE0BADC-5D6C-1AEF-EABA-6BBD2DB64573}"/>
              </a:ext>
            </a:extLst>
          </p:cNvPr>
          <p:cNvCxnSpPr>
            <a:cxnSpLocks/>
          </p:cNvCxnSpPr>
          <p:nvPr/>
        </p:nvCxnSpPr>
        <p:spPr>
          <a:xfrm>
            <a:off x="4404946" y="4624754"/>
            <a:ext cx="0" cy="49236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6E1A4800-6981-40FB-86F0-457540EB558C}"/>
              </a:ext>
            </a:extLst>
          </p:cNvPr>
          <p:cNvCxnSpPr>
            <a:cxnSpLocks/>
          </p:cNvCxnSpPr>
          <p:nvPr/>
        </p:nvCxnSpPr>
        <p:spPr>
          <a:xfrm>
            <a:off x="4868007" y="4407877"/>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60B1ED96-042F-446E-4091-EE78F4BF97D8}"/>
              </a:ext>
            </a:extLst>
          </p:cNvPr>
          <p:cNvCxnSpPr>
            <a:cxnSpLocks/>
          </p:cNvCxnSpPr>
          <p:nvPr/>
        </p:nvCxnSpPr>
        <p:spPr>
          <a:xfrm>
            <a:off x="5439507" y="4185140"/>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81BC971D-CCC9-30F3-A410-5FA9A23BF840}"/>
              </a:ext>
            </a:extLst>
          </p:cNvPr>
          <p:cNvCxnSpPr>
            <a:cxnSpLocks/>
          </p:cNvCxnSpPr>
          <p:nvPr/>
        </p:nvCxnSpPr>
        <p:spPr>
          <a:xfrm>
            <a:off x="4444510" y="5178669"/>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4D1D8FF0-DEC6-82CD-4860-06127C6BA113}"/>
              </a:ext>
            </a:extLst>
          </p:cNvPr>
          <p:cNvCxnSpPr>
            <a:cxnSpLocks/>
          </p:cNvCxnSpPr>
          <p:nvPr/>
        </p:nvCxnSpPr>
        <p:spPr>
          <a:xfrm>
            <a:off x="5134707" y="5024801"/>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9DD98982-0467-0FEA-3854-38BFB18622DA}"/>
              </a:ext>
            </a:extLst>
          </p:cNvPr>
          <p:cNvCxnSpPr>
            <a:cxnSpLocks/>
          </p:cNvCxnSpPr>
          <p:nvPr/>
        </p:nvCxnSpPr>
        <p:spPr>
          <a:xfrm>
            <a:off x="5747824" y="4862146"/>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F7435FBF-8085-2DB1-14C2-3E1D7759AAB2}"/>
              </a:ext>
            </a:extLst>
          </p:cNvPr>
          <p:cNvCxnSpPr>
            <a:cxnSpLocks/>
          </p:cNvCxnSpPr>
          <p:nvPr/>
        </p:nvCxnSpPr>
        <p:spPr>
          <a:xfrm flipH="1">
            <a:off x="3181351" y="2813538"/>
            <a:ext cx="502626" cy="17291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EEBEC3C2-4B53-96B7-9877-04706A52DE24}"/>
              </a:ext>
            </a:extLst>
          </p:cNvPr>
          <p:cNvCxnSpPr>
            <a:cxnSpLocks/>
          </p:cNvCxnSpPr>
          <p:nvPr/>
        </p:nvCxnSpPr>
        <p:spPr>
          <a:xfrm flipH="1">
            <a:off x="3518389" y="3698633"/>
            <a:ext cx="502626" cy="17291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15E83AFB-5E6A-1CBF-D05D-B1486A766D15}"/>
              </a:ext>
            </a:extLst>
          </p:cNvPr>
          <p:cNvCxnSpPr>
            <a:cxnSpLocks/>
          </p:cNvCxnSpPr>
          <p:nvPr/>
        </p:nvCxnSpPr>
        <p:spPr>
          <a:xfrm flipH="1">
            <a:off x="3713284" y="4297975"/>
            <a:ext cx="502626" cy="17291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274CA1F5-05A2-139C-D3DE-6E19696DE62E}"/>
              </a:ext>
            </a:extLst>
          </p:cNvPr>
          <p:cNvCxnSpPr>
            <a:cxnSpLocks/>
          </p:cNvCxnSpPr>
          <p:nvPr/>
        </p:nvCxnSpPr>
        <p:spPr>
          <a:xfrm flipH="1">
            <a:off x="4174884" y="4523217"/>
            <a:ext cx="101108" cy="16790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95DB5B12-E9DD-67A9-3369-6CC8E2865454}"/>
              </a:ext>
            </a:extLst>
          </p:cNvPr>
          <p:cNvCxnSpPr>
            <a:cxnSpLocks/>
          </p:cNvCxnSpPr>
          <p:nvPr/>
        </p:nvCxnSpPr>
        <p:spPr>
          <a:xfrm flipH="1">
            <a:off x="4088321" y="4386938"/>
            <a:ext cx="101108" cy="16790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DAE60D7F-31DC-32E0-4B14-551504737128}"/>
              </a:ext>
            </a:extLst>
          </p:cNvPr>
          <p:cNvCxnSpPr>
            <a:cxnSpLocks/>
          </p:cNvCxnSpPr>
          <p:nvPr/>
        </p:nvCxnSpPr>
        <p:spPr>
          <a:xfrm>
            <a:off x="4574637" y="4501663"/>
            <a:ext cx="128954" cy="50995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78DF2584-3D42-9778-D212-3255E8692C48}"/>
              </a:ext>
            </a:extLst>
          </p:cNvPr>
          <p:cNvCxnSpPr>
            <a:cxnSpLocks/>
          </p:cNvCxnSpPr>
          <p:nvPr/>
        </p:nvCxnSpPr>
        <p:spPr>
          <a:xfrm>
            <a:off x="4769093" y="5086347"/>
            <a:ext cx="202339" cy="50995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359AC303-8BA6-BF54-F98D-1F5736F25426}"/>
              </a:ext>
            </a:extLst>
          </p:cNvPr>
          <p:cNvSpPr/>
          <p:nvPr/>
        </p:nvSpPr>
        <p:spPr>
          <a:xfrm rot="20463005">
            <a:off x="2803510" y="500837"/>
            <a:ext cx="894501" cy="243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6" name="Rectangle 5">
            <a:extLst>
              <a:ext uri="{FF2B5EF4-FFF2-40B4-BE49-F238E27FC236}">
                <a16:creationId xmlns:a16="http://schemas.microsoft.com/office/drawing/2014/main" id="{030452F8-DF20-3EB6-CAE5-F0D41D3116F8}"/>
              </a:ext>
            </a:extLst>
          </p:cNvPr>
          <p:cNvSpPr/>
          <p:nvPr/>
        </p:nvSpPr>
        <p:spPr>
          <a:xfrm rot="20557836">
            <a:off x="2548791" y="1551213"/>
            <a:ext cx="1195217" cy="101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8" name="Rectangle 7">
            <a:extLst>
              <a:ext uri="{FF2B5EF4-FFF2-40B4-BE49-F238E27FC236}">
                <a16:creationId xmlns:a16="http://schemas.microsoft.com/office/drawing/2014/main" id="{60C87CBD-7791-9955-D246-349C1DA662A9}"/>
              </a:ext>
            </a:extLst>
          </p:cNvPr>
          <p:cNvSpPr/>
          <p:nvPr/>
        </p:nvSpPr>
        <p:spPr>
          <a:xfrm rot="20379359">
            <a:off x="4871747" y="4554204"/>
            <a:ext cx="469257" cy="145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Rectangle 8">
            <a:extLst>
              <a:ext uri="{FF2B5EF4-FFF2-40B4-BE49-F238E27FC236}">
                <a16:creationId xmlns:a16="http://schemas.microsoft.com/office/drawing/2014/main" id="{403A4F36-14CE-4AA1-DAAE-D03DF0A85FD8}"/>
              </a:ext>
            </a:extLst>
          </p:cNvPr>
          <p:cNvSpPr/>
          <p:nvPr/>
        </p:nvSpPr>
        <p:spPr>
          <a:xfrm>
            <a:off x="1109969" y="6151614"/>
            <a:ext cx="357496" cy="648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179653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3423B-ADF4-5834-E5D8-F0BDA110CA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B42E7A-F876-A55B-7A2A-BF8E4AAAE3BD}"/>
              </a:ext>
            </a:extLst>
          </p:cNvPr>
          <p:cNvPicPr>
            <a:picLocks noChangeAspect="1"/>
          </p:cNvPicPr>
          <p:nvPr/>
        </p:nvPicPr>
        <p:blipFill>
          <a:blip r:embed="rId2"/>
          <a:stretch>
            <a:fillRect/>
          </a:stretch>
        </p:blipFill>
        <p:spPr>
          <a:xfrm>
            <a:off x="804641" y="61546"/>
            <a:ext cx="7276809" cy="6858000"/>
          </a:xfrm>
          <a:prstGeom prst="rect">
            <a:avLst/>
          </a:prstGeom>
        </p:spPr>
      </p:pic>
      <p:sp>
        <p:nvSpPr>
          <p:cNvPr id="4" name="TextBox 3">
            <a:extLst>
              <a:ext uri="{FF2B5EF4-FFF2-40B4-BE49-F238E27FC236}">
                <a16:creationId xmlns:a16="http://schemas.microsoft.com/office/drawing/2014/main" id="{EA2594B9-E7F8-1AD3-1E89-96AF4C163FE4}"/>
              </a:ext>
            </a:extLst>
          </p:cNvPr>
          <p:cNvSpPr txBox="1"/>
          <p:nvPr/>
        </p:nvSpPr>
        <p:spPr>
          <a:xfrm>
            <a:off x="8830493" y="1188097"/>
            <a:ext cx="2566909" cy="646331"/>
          </a:xfrm>
          <a:prstGeom prst="rect">
            <a:avLst/>
          </a:prstGeom>
          <a:noFill/>
        </p:spPr>
        <p:txBody>
          <a:bodyPr wrap="square" rtlCol="0">
            <a:spAutoFit/>
          </a:bodyPr>
          <a:lstStyle/>
          <a:p>
            <a:r>
              <a:rPr lang="en-US" dirty="0"/>
              <a:t>FUTURE STATE </a:t>
            </a:r>
          </a:p>
          <a:p>
            <a:r>
              <a:rPr lang="en-US" dirty="0"/>
              <a:t>Top View Landscape </a:t>
            </a:r>
          </a:p>
        </p:txBody>
      </p:sp>
      <p:cxnSp>
        <p:nvCxnSpPr>
          <p:cNvPr id="7" name="Straight Arrow Connector 6">
            <a:extLst>
              <a:ext uri="{FF2B5EF4-FFF2-40B4-BE49-F238E27FC236}">
                <a16:creationId xmlns:a16="http://schemas.microsoft.com/office/drawing/2014/main" id="{45572F72-8F96-DBAF-1AE9-923D3E7A1734}"/>
              </a:ext>
            </a:extLst>
          </p:cNvPr>
          <p:cNvCxnSpPr>
            <a:cxnSpLocks/>
          </p:cNvCxnSpPr>
          <p:nvPr/>
        </p:nvCxnSpPr>
        <p:spPr>
          <a:xfrm flipH="1">
            <a:off x="3826329" y="4277453"/>
            <a:ext cx="399108" cy="13042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AC8DC904-D38C-E797-3B0F-E07F536E4010}"/>
              </a:ext>
            </a:extLst>
          </p:cNvPr>
          <p:cNvCxnSpPr>
            <a:cxnSpLocks/>
          </p:cNvCxnSpPr>
          <p:nvPr/>
        </p:nvCxnSpPr>
        <p:spPr>
          <a:xfrm>
            <a:off x="4868007" y="4407877"/>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D0AB9CFB-9B7E-BABA-1542-7883D5278952}"/>
              </a:ext>
            </a:extLst>
          </p:cNvPr>
          <p:cNvCxnSpPr>
            <a:cxnSpLocks/>
          </p:cNvCxnSpPr>
          <p:nvPr/>
        </p:nvCxnSpPr>
        <p:spPr>
          <a:xfrm>
            <a:off x="5633597" y="4208584"/>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E98EEA95-8A0C-6045-709B-6EE3B6858B22}"/>
              </a:ext>
            </a:extLst>
          </p:cNvPr>
          <p:cNvCxnSpPr>
            <a:cxnSpLocks/>
          </p:cNvCxnSpPr>
          <p:nvPr/>
        </p:nvCxnSpPr>
        <p:spPr>
          <a:xfrm>
            <a:off x="5134707" y="5024801"/>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B8A2673F-41D3-4997-CEE9-0762D9E800FF}"/>
              </a:ext>
            </a:extLst>
          </p:cNvPr>
          <p:cNvCxnSpPr>
            <a:cxnSpLocks/>
          </p:cNvCxnSpPr>
          <p:nvPr/>
        </p:nvCxnSpPr>
        <p:spPr>
          <a:xfrm>
            <a:off x="5857802" y="4892919"/>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5" name="Rectangle 4">
            <a:extLst>
              <a:ext uri="{FF2B5EF4-FFF2-40B4-BE49-F238E27FC236}">
                <a16:creationId xmlns:a16="http://schemas.microsoft.com/office/drawing/2014/main" id="{5E55C4B5-3FA5-F5C8-728E-7E00CB8CB384}"/>
              </a:ext>
            </a:extLst>
          </p:cNvPr>
          <p:cNvSpPr/>
          <p:nvPr/>
        </p:nvSpPr>
        <p:spPr>
          <a:xfrm rot="4299914">
            <a:off x="4358347" y="4842209"/>
            <a:ext cx="287634" cy="267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3D7CE5-5B4A-8013-1D60-F8F430245806}"/>
              </a:ext>
            </a:extLst>
          </p:cNvPr>
          <p:cNvSpPr/>
          <p:nvPr/>
        </p:nvSpPr>
        <p:spPr>
          <a:xfrm rot="4299914">
            <a:off x="4623649" y="4742800"/>
            <a:ext cx="290905" cy="28743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1651BF5-BB60-81D2-D630-4895B8AFA775}"/>
              </a:ext>
            </a:extLst>
          </p:cNvPr>
          <p:cNvGraphicFramePr>
            <a:graphicFrameLocks noGrp="1"/>
          </p:cNvGraphicFramePr>
          <p:nvPr>
            <p:extLst>
              <p:ext uri="{D42A27DB-BD31-4B8C-83A1-F6EECF244321}">
                <p14:modId xmlns:p14="http://schemas.microsoft.com/office/powerpoint/2010/main" val="3193356779"/>
              </p:ext>
            </p:extLst>
          </p:nvPr>
        </p:nvGraphicFramePr>
        <p:xfrm>
          <a:off x="8254244" y="1833706"/>
          <a:ext cx="2254568" cy="487680"/>
        </p:xfrm>
        <a:graphic>
          <a:graphicData uri="http://schemas.openxmlformats.org/drawingml/2006/table">
            <a:tbl>
              <a:tblPr firstRow="1" bandRow="1">
                <a:tableStyleId>{5C22544A-7EE6-4342-B048-85BDC9FD1C3A}</a:tableStyleId>
              </a:tblPr>
              <a:tblGrid>
                <a:gridCol w="2254568">
                  <a:extLst>
                    <a:ext uri="{9D8B030D-6E8A-4147-A177-3AD203B41FA5}">
                      <a16:colId xmlns:a16="http://schemas.microsoft.com/office/drawing/2014/main" val="4154579640"/>
                    </a:ext>
                  </a:extLst>
                </a:gridCol>
              </a:tblGrid>
              <a:tr h="205588">
                <a:tc>
                  <a:txBody>
                    <a:bodyPr/>
                    <a:lstStyle/>
                    <a:p>
                      <a:r>
                        <a:rPr lang="en-US" sz="1000" dirty="0"/>
                        <a:t>Color Designates Shed Legend Item</a:t>
                      </a:r>
                    </a:p>
                  </a:txBody>
                  <a:tcPr/>
                </a:tc>
                <a:extLst>
                  <a:ext uri="{0D108BD9-81ED-4DB2-BD59-A6C34878D82A}">
                    <a16:rowId xmlns:a16="http://schemas.microsoft.com/office/drawing/2014/main" val="3870000983"/>
                  </a:ext>
                </a:extLst>
              </a:tr>
              <a:tr h="205588">
                <a:tc>
                  <a:txBody>
                    <a:bodyPr/>
                    <a:lstStyle/>
                    <a:p>
                      <a:r>
                        <a:rPr lang="en-US" sz="1000" dirty="0"/>
                        <a:t>Color Designates Patio Legend Item</a:t>
                      </a:r>
                    </a:p>
                  </a:txBody>
                  <a:tcPr>
                    <a:solidFill>
                      <a:schemeClr val="accent2">
                        <a:lumMod val="20000"/>
                        <a:lumOff val="80000"/>
                      </a:schemeClr>
                    </a:solidFill>
                  </a:tcPr>
                </a:tc>
                <a:extLst>
                  <a:ext uri="{0D108BD9-81ED-4DB2-BD59-A6C34878D82A}">
                    <a16:rowId xmlns:a16="http://schemas.microsoft.com/office/drawing/2014/main" val="699740944"/>
                  </a:ext>
                </a:extLst>
              </a:tr>
            </a:tbl>
          </a:graphicData>
        </a:graphic>
      </p:graphicFrame>
      <p:cxnSp>
        <p:nvCxnSpPr>
          <p:cNvPr id="15" name="Straight Arrow Connector 14">
            <a:extLst>
              <a:ext uri="{FF2B5EF4-FFF2-40B4-BE49-F238E27FC236}">
                <a16:creationId xmlns:a16="http://schemas.microsoft.com/office/drawing/2014/main" id="{A9A9E82B-6865-26C4-8CD2-235B0CFF277C}"/>
              </a:ext>
            </a:extLst>
          </p:cNvPr>
          <p:cNvCxnSpPr>
            <a:cxnSpLocks/>
          </p:cNvCxnSpPr>
          <p:nvPr/>
        </p:nvCxnSpPr>
        <p:spPr>
          <a:xfrm flipH="1">
            <a:off x="3657600" y="3742594"/>
            <a:ext cx="330444" cy="9964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E8021DF1-32C1-A2A6-E332-A6D5936F0EFC}"/>
              </a:ext>
            </a:extLst>
          </p:cNvPr>
          <p:cNvCxnSpPr>
            <a:cxnSpLocks/>
          </p:cNvCxnSpPr>
          <p:nvPr/>
        </p:nvCxnSpPr>
        <p:spPr>
          <a:xfrm flipH="1">
            <a:off x="3429000" y="2942491"/>
            <a:ext cx="293811" cy="82063"/>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AFEEAE72-16D2-F8B4-A8FB-A65C0A49A804}"/>
              </a:ext>
            </a:extLst>
          </p:cNvPr>
          <p:cNvCxnSpPr>
            <a:cxnSpLocks/>
            <a:stCxn id="5" idx="1"/>
            <a:endCxn id="5" idx="2"/>
          </p:cNvCxnSpPr>
          <p:nvPr/>
        </p:nvCxnSpPr>
        <p:spPr>
          <a:xfrm flipH="1">
            <a:off x="4374991" y="4839667"/>
            <a:ext cx="81933" cy="17866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577E3EEF-84F0-CA5B-6C86-A3405B1FB230}"/>
              </a:ext>
            </a:extLst>
          </p:cNvPr>
          <p:cNvCxnSpPr>
            <a:cxnSpLocks/>
          </p:cNvCxnSpPr>
          <p:nvPr/>
        </p:nvCxnSpPr>
        <p:spPr>
          <a:xfrm>
            <a:off x="4300504" y="5024801"/>
            <a:ext cx="216878" cy="57150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FC10DA82-BD67-7301-CD35-8BFF910097C7}"/>
              </a:ext>
            </a:extLst>
          </p:cNvPr>
          <p:cNvCxnSpPr>
            <a:cxnSpLocks/>
          </p:cNvCxnSpPr>
          <p:nvPr/>
        </p:nvCxnSpPr>
        <p:spPr>
          <a:xfrm>
            <a:off x="4599246" y="4445512"/>
            <a:ext cx="75331" cy="24811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935A41FA-73D6-8EDD-23EA-C1DA83F4DB74}"/>
              </a:ext>
            </a:extLst>
          </p:cNvPr>
          <p:cNvCxnSpPr>
            <a:cxnSpLocks/>
          </p:cNvCxnSpPr>
          <p:nvPr/>
        </p:nvCxnSpPr>
        <p:spPr>
          <a:xfrm>
            <a:off x="4856595" y="5024801"/>
            <a:ext cx="75331" cy="24811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E322A296-CC0E-7FEC-C465-4D3DFCE98C32}"/>
              </a:ext>
            </a:extLst>
          </p:cNvPr>
          <p:cNvCxnSpPr>
            <a:cxnSpLocks/>
          </p:cNvCxnSpPr>
          <p:nvPr/>
        </p:nvCxnSpPr>
        <p:spPr>
          <a:xfrm>
            <a:off x="4426833" y="5099617"/>
            <a:ext cx="118941" cy="33086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8" name="Rectangle 27">
            <a:extLst>
              <a:ext uri="{FF2B5EF4-FFF2-40B4-BE49-F238E27FC236}">
                <a16:creationId xmlns:a16="http://schemas.microsoft.com/office/drawing/2014/main" id="{F579EF90-7D65-AEE8-DC3A-CB23524D8619}"/>
              </a:ext>
            </a:extLst>
          </p:cNvPr>
          <p:cNvSpPr/>
          <p:nvPr/>
        </p:nvSpPr>
        <p:spPr>
          <a:xfrm rot="20446215">
            <a:off x="4189436" y="4257754"/>
            <a:ext cx="60025" cy="61013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B15556-3B37-919F-4308-AD92D6467AE2}"/>
              </a:ext>
            </a:extLst>
          </p:cNvPr>
          <p:cNvSpPr/>
          <p:nvPr/>
        </p:nvSpPr>
        <p:spPr>
          <a:xfrm rot="20446215">
            <a:off x="4278850" y="4765099"/>
            <a:ext cx="392187" cy="6505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6B09DB0B-B5AA-765E-272E-4CAB5DDDA2AF}"/>
              </a:ext>
            </a:extLst>
          </p:cNvPr>
          <p:cNvCxnSpPr>
            <a:cxnSpLocks/>
          </p:cNvCxnSpPr>
          <p:nvPr/>
        </p:nvCxnSpPr>
        <p:spPr>
          <a:xfrm flipH="1">
            <a:off x="4492302" y="4797522"/>
            <a:ext cx="106944" cy="292681"/>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1" name="Straight Arrow Connector 30">
            <a:extLst>
              <a:ext uri="{FF2B5EF4-FFF2-40B4-BE49-F238E27FC236}">
                <a16:creationId xmlns:a16="http://schemas.microsoft.com/office/drawing/2014/main" id="{06685DE7-3513-9A63-F4DA-AF23D016981C}"/>
              </a:ext>
            </a:extLst>
          </p:cNvPr>
          <p:cNvCxnSpPr>
            <a:cxnSpLocks/>
          </p:cNvCxnSpPr>
          <p:nvPr/>
        </p:nvCxnSpPr>
        <p:spPr>
          <a:xfrm flipH="1">
            <a:off x="4245364" y="4558808"/>
            <a:ext cx="101108" cy="16790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34" name="Straight Arrow Connector 33">
            <a:extLst>
              <a:ext uri="{FF2B5EF4-FFF2-40B4-BE49-F238E27FC236}">
                <a16:creationId xmlns:a16="http://schemas.microsoft.com/office/drawing/2014/main" id="{2F82B3A9-D578-3CAD-7FE8-0DF153FCDF53}"/>
              </a:ext>
            </a:extLst>
          </p:cNvPr>
          <p:cNvCxnSpPr>
            <a:cxnSpLocks/>
          </p:cNvCxnSpPr>
          <p:nvPr/>
        </p:nvCxnSpPr>
        <p:spPr>
          <a:xfrm flipH="1">
            <a:off x="4135187" y="4395238"/>
            <a:ext cx="101108" cy="16790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63EC9D7E-CB84-D99D-97BC-DB2F189AEF64}"/>
              </a:ext>
            </a:extLst>
          </p:cNvPr>
          <p:cNvCxnSpPr>
            <a:cxnSpLocks/>
          </p:cNvCxnSpPr>
          <p:nvPr/>
        </p:nvCxnSpPr>
        <p:spPr>
          <a:xfrm>
            <a:off x="4779989" y="4787750"/>
            <a:ext cx="60602" cy="199231"/>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43" name="Straight Arrow Connector 42">
            <a:extLst>
              <a:ext uri="{FF2B5EF4-FFF2-40B4-BE49-F238E27FC236}">
                <a16:creationId xmlns:a16="http://schemas.microsoft.com/office/drawing/2014/main" id="{B25FC354-6678-83EA-2972-73219F5947C4}"/>
              </a:ext>
            </a:extLst>
          </p:cNvPr>
          <p:cNvCxnSpPr>
            <a:cxnSpLocks/>
          </p:cNvCxnSpPr>
          <p:nvPr/>
        </p:nvCxnSpPr>
        <p:spPr>
          <a:xfrm>
            <a:off x="4665513" y="5099616"/>
            <a:ext cx="101061" cy="31092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 name="Title 1">
            <a:extLst>
              <a:ext uri="{FF2B5EF4-FFF2-40B4-BE49-F238E27FC236}">
                <a16:creationId xmlns:a16="http://schemas.microsoft.com/office/drawing/2014/main" id="{D44B2EC6-0D33-B8A7-266E-44AF69B36B03}"/>
              </a:ext>
            </a:extLst>
          </p:cNvPr>
          <p:cNvSpPr txBox="1">
            <a:spLocks/>
          </p:cNvSpPr>
          <p:nvPr/>
        </p:nvSpPr>
        <p:spPr>
          <a:xfrm>
            <a:off x="8604677" y="2705829"/>
            <a:ext cx="2972636" cy="2567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u="none" strike="noStrike" baseline="0" dirty="0">
                <a:latin typeface="Calibri" panose="020F0502020204030204" pitchFamily="34" charset="0"/>
              </a:rPr>
              <a:t>Grade Break shown later </a:t>
            </a:r>
            <a:r>
              <a:rPr lang="en-US" sz="1200" b="0" i="0" u="none" strike="noStrike" baseline="0">
                <a:latin typeface="Calibri" panose="020F0502020204030204" pitchFamily="34" charset="0"/>
              </a:rPr>
              <a:t>for MASKED Map</a:t>
            </a:r>
            <a:endParaRPr lang="en-US" sz="1200" b="0" i="0" u="none" strike="noStrike" baseline="0" dirty="0">
              <a:latin typeface="Calibri" panose="020F0502020204030204" pitchFamily="34" charset="0"/>
            </a:endParaRPr>
          </a:p>
          <a:p>
            <a:endParaRPr lang="en-US" sz="1200" dirty="0">
              <a:latin typeface="Calibri" panose="020F0502020204030204" pitchFamily="34" charset="0"/>
            </a:endParaRPr>
          </a:p>
          <a:p>
            <a:r>
              <a:rPr lang="en-US" sz="1200" dirty="0">
                <a:latin typeface="Calibri" panose="020F0502020204030204" pitchFamily="34" charset="0"/>
              </a:rPr>
              <a:t>Grading for shown slope is between 30 and 35 degree represented in a different illustration</a:t>
            </a:r>
          </a:p>
          <a:p>
            <a:endParaRPr lang="en-US" sz="1200" dirty="0">
              <a:latin typeface="Calibri" panose="020F0502020204030204" pitchFamily="34" charset="0"/>
            </a:endParaRPr>
          </a:p>
          <a:p>
            <a:r>
              <a:rPr lang="en-US" sz="1200" dirty="0">
                <a:latin typeface="Calibri" panose="020F0502020204030204" pitchFamily="34" charset="0"/>
              </a:rPr>
              <a:t>Shed does change original drainage direction with exception the roof collects draining to gutters to return any drainage to the original path and over new installed developer French drain system</a:t>
            </a:r>
          </a:p>
          <a:p>
            <a:endParaRPr lang="en-US" sz="1200" dirty="0">
              <a:latin typeface="Calibri" panose="020F0502020204030204" pitchFamily="34" charset="0"/>
            </a:endParaRPr>
          </a:p>
          <a:p>
            <a:r>
              <a:rPr lang="en-US" sz="1200" dirty="0">
                <a:latin typeface="Calibri" panose="020F0502020204030204" pitchFamily="34" charset="0"/>
              </a:rPr>
              <a:t>Roof is a  7-degree slope from front of shed to rear of shed. Design of this roof shown in other illustrations provided</a:t>
            </a:r>
          </a:p>
        </p:txBody>
      </p:sp>
      <p:sp>
        <p:nvSpPr>
          <p:cNvPr id="19" name="Rectangle 18">
            <a:extLst>
              <a:ext uri="{FF2B5EF4-FFF2-40B4-BE49-F238E27FC236}">
                <a16:creationId xmlns:a16="http://schemas.microsoft.com/office/drawing/2014/main" id="{1EB8F127-0B08-5CA0-34CF-76BCFC9D343F}"/>
              </a:ext>
            </a:extLst>
          </p:cNvPr>
          <p:cNvSpPr/>
          <p:nvPr/>
        </p:nvSpPr>
        <p:spPr>
          <a:xfrm rot="20557836">
            <a:off x="2548791" y="1551213"/>
            <a:ext cx="1195217" cy="101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26" name="Rectangle 25">
            <a:extLst>
              <a:ext uri="{FF2B5EF4-FFF2-40B4-BE49-F238E27FC236}">
                <a16:creationId xmlns:a16="http://schemas.microsoft.com/office/drawing/2014/main" id="{559F3FC7-C7C5-C765-BA1E-34CC8EB64EF3}"/>
              </a:ext>
            </a:extLst>
          </p:cNvPr>
          <p:cNvSpPr/>
          <p:nvPr/>
        </p:nvSpPr>
        <p:spPr>
          <a:xfrm rot="20463005">
            <a:off x="2803510" y="500837"/>
            <a:ext cx="894501" cy="243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32" name="Rectangle 31">
            <a:extLst>
              <a:ext uri="{FF2B5EF4-FFF2-40B4-BE49-F238E27FC236}">
                <a16:creationId xmlns:a16="http://schemas.microsoft.com/office/drawing/2014/main" id="{3F32F79F-EF83-AB58-1625-D3161C9C832F}"/>
              </a:ext>
            </a:extLst>
          </p:cNvPr>
          <p:cNvSpPr/>
          <p:nvPr/>
        </p:nvSpPr>
        <p:spPr>
          <a:xfrm rot="20379359">
            <a:off x="4871747" y="4554204"/>
            <a:ext cx="469257" cy="145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3" name="Rectangle 32">
            <a:extLst>
              <a:ext uri="{FF2B5EF4-FFF2-40B4-BE49-F238E27FC236}">
                <a16:creationId xmlns:a16="http://schemas.microsoft.com/office/drawing/2014/main" id="{9934DF48-4157-7B10-EC03-2E0F407B9FDD}"/>
              </a:ext>
            </a:extLst>
          </p:cNvPr>
          <p:cNvSpPr/>
          <p:nvPr/>
        </p:nvSpPr>
        <p:spPr>
          <a:xfrm>
            <a:off x="1109969" y="6151614"/>
            <a:ext cx="357496" cy="648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8" name="Straight Connector 7">
            <a:extLst>
              <a:ext uri="{FF2B5EF4-FFF2-40B4-BE49-F238E27FC236}">
                <a16:creationId xmlns:a16="http://schemas.microsoft.com/office/drawing/2014/main" id="{B6F77ADD-2500-F7B0-B999-7433EF626D56}"/>
              </a:ext>
            </a:extLst>
          </p:cNvPr>
          <p:cNvCxnSpPr>
            <a:cxnSpLocks/>
          </p:cNvCxnSpPr>
          <p:nvPr/>
        </p:nvCxnSpPr>
        <p:spPr>
          <a:xfrm flipV="1">
            <a:off x="2942303" y="4395238"/>
            <a:ext cx="4572000" cy="14666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A588164-E983-65F0-4B4D-5C6B7AC02658}"/>
              </a:ext>
            </a:extLst>
          </p:cNvPr>
          <p:cNvSpPr txBox="1"/>
          <p:nvPr/>
        </p:nvSpPr>
        <p:spPr>
          <a:xfrm>
            <a:off x="6687397" y="2075655"/>
            <a:ext cx="1399482" cy="2308324"/>
          </a:xfrm>
          <a:prstGeom prst="rect">
            <a:avLst/>
          </a:prstGeom>
          <a:noFill/>
        </p:spPr>
        <p:txBody>
          <a:bodyPr wrap="square" rtlCol="0">
            <a:spAutoFit/>
          </a:bodyPr>
          <a:lstStyle/>
          <a:p>
            <a:r>
              <a:rPr lang="en-US" dirty="0">
                <a:solidFill>
                  <a:srgbClr val="FF0000"/>
                </a:solidFill>
              </a:rPr>
              <a:t>SLOPE BEGINS HERE AT THIS RED LINE at approximately 33 degree drop</a:t>
            </a:r>
          </a:p>
        </p:txBody>
      </p:sp>
      <p:sp>
        <p:nvSpPr>
          <p:cNvPr id="22" name="TextBox 21">
            <a:extLst>
              <a:ext uri="{FF2B5EF4-FFF2-40B4-BE49-F238E27FC236}">
                <a16:creationId xmlns:a16="http://schemas.microsoft.com/office/drawing/2014/main" id="{B09D528E-9CED-E8BD-9BB2-560DBC8018D6}"/>
              </a:ext>
            </a:extLst>
          </p:cNvPr>
          <p:cNvSpPr txBox="1"/>
          <p:nvPr/>
        </p:nvSpPr>
        <p:spPr>
          <a:xfrm>
            <a:off x="1664228" y="3400965"/>
            <a:ext cx="1387987" cy="2585323"/>
          </a:xfrm>
          <a:prstGeom prst="rect">
            <a:avLst/>
          </a:prstGeom>
          <a:noFill/>
        </p:spPr>
        <p:txBody>
          <a:bodyPr wrap="square" rtlCol="0">
            <a:spAutoFit/>
          </a:bodyPr>
          <a:lstStyle/>
          <a:p>
            <a:r>
              <a:rPr lang="en-US" dirty="0">
                <a:solidFill>
                  <a:srgbClr val="FF0000"/>
                </a:solidFill>
              </a:rPr>
              <a:t>SLOPE distance start is at 5 foot from shed wall furthest from primary residence</a:t>
            </a:r>
          </a:p>
        </p:txBody>
      </p:sp>
    </p:spTree>
    <p:extLst>
      <p:ext uri="{BB962C8B-B14F-4D97-AF65-F5344CB8AC3E}">
        <p14:creationId xmlns:p14="http://schemas.microsoft.com/office/powerpoint/2010/main" val="425102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print of a house&#10;&#10;AI-generated content may be incorrect.">
            <a:extLst>
              <a:ext uri="{FF2B5EF4-FFF2-40B4-BE49-F238E27FC236}">
                <a16:creationId xmlns:a16="http://schemas.microsoft.com/office/drawing/2014/main" id="{6ED8813C-67E0-5B91-FDB3-637FCED42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09" y="0"/>
            <a:ext cx="5364975" cy="6858000"/>
          </a:xfrm>
          <a:prstGeom prst="rect">
            <a:avLst/>
          </a:prstGeom>
        </p:spPr>
      </p:pic>
      <p:sp>
        <p:nvSpPr>
          <p:cNvPr id="2" name="TextBox 1">
            <a:extLst>
              <a:ext uri="{FF2B5EF4-FFF2-40B4-BE49-F238E27FC236}">
                <a16:creationId xmlns:a16="http://schemas.microsoft.com/office/drawing/2014/main" id="{F2499652-6848-93F8-79C5-060364B1A634}"/>
              </a:ext>
            </a:extLst>
          </p:cNvPr>
          <p:cNvSpPr txBox="1"/>
          <p:nvPr/>
        </p:nvSpPr>
        <p:spPr>
          <a:xfrm>
            <a:off x="6916994" y="1061884"/>
            <a:ext cx="4940709" cy="4524315"/>
          </a:xfrm>
          <a:prstGeom prst="rect">
            <a:avLst/>
          </a:prstGeom>
          <a:noFill/>
        </p:spPr>
        <p:txBody>
          <a:bodyPr wrap="square" rtlCol="0">
            <a:spAutoFit/>
          </a:bodyPr>
          <a:lstStyle/>
          <a:p>
            <a:r>
              <a:rPr lang="en-US" dirty="0"/>
              <a:t>Attempt #3 DRC</a:t>
            </a:r>
          </a:p>
          <a:p>
            <a:r>
              <a:rPr lang="en-US" dirty="0"/>
              <a:t>- </a:t>
            </a:r>
            <a:r>
              <a:rPr lang="en-US" b="0" i="0" dirty="0">
                <a:solidFill>
                  <a:srgbClr val="46464A"/>
                </a:solidFill>
                <a:effectLst/>
                <a:latin typeface="Inter"/>
              </a:rPr>
              <a:t>THIS IS MY </a:t>
            </a:r>
            <a:r>
              <a:rPr lang="en-US" b="1" i="0" dirty="0">
                <a:solidFill>
                  <a:srgbClr val="46464A"/>
                </a:solidFill>
                <a:effectLst/>
                <a:latin typeface="Inter"/>
              </a:rPr>
              <a:t>LOT MAP</a:t>
            </a:r>
            <a:r>
              <a:rPr lang="en-US" b="0" i="0" dirty="0">
                <a:solidFill>
                  <a:srgbClr val="46464A"/>
                </a:solidFill>
                <a:effectLst/>
                <a:latin typeface="Inter"/>
              </a:rPr>
              <a:t>. THERE ARE MANY LIKE IT BUT THIS ONE’S MINE.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 LOT MAP </a:t>
            </a:r>
            <a:r>
              <a:rPr lang="en-US" b="0" i="0" dirty="0">
                <a:solidFill>
                  <a:srgbClr val="46464A"/>
                </a:solidFill>
                <a:effectLst/>
                <a:latin typeface="Inter"/>
              </a:rPr>
              <a:t> </a:t>
            </a:r>
            <a:r>
              <a:rPr lang="en-US" b="1" i="0" dirty="0">
                <a:solidFill>
                  <a:srgbClr val="46464A"/>
                </a:solidFill>
                <a:effectLst/>
                <a:latin typeface="Inter"/>
              </a:rPr>
              <a:t>IS</a:t>
            </a:r>
            <a:r>
              <a:rPr lang="en-US" b="0" i="0" dirty="0">
                <a:solidFill>
                  <a:srgbClr val="46464A"/>
                </a:solidFill>
                <a:effectLst/>
                <a:latin typeface="Inter"/>
              </a:rPr>
              <a:t> </a:t>
            </a:r>
            <a:r>
              <a:rPr lang="en-US" b="1" i="0" dirty="0">
                <a:solidFill>
                  <a:srgbClr val="46464A"/>
                </a:solidFill>
                <a:effectLst/>
                <a:latin typeface="Inter"/>
              </a:rPr>
              <a:t>MY</a:t>
            </a:r>
            <a:r>
              <a:rPr lang="en-US" b="0" i="0" dirty="0">
                <a:solidFill>
                  <a:srgbClr val="46464A"/>
                </a:solidFill>
                <a:effectLst/>
                <a:latin typeface="Inter"/>
              </a:rPr>
              <a:t> BEST FRIEND. IT IS MY LIFE. I MUST MASTER IT AS I MUST MASTER MY LIFE. WITHOUT ME,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LOT MAP</a:t>
            </a:r>
            <a:r>
              <a:rPr lang="en-US" b="0" i="0" dirty="0">
                <a:solidFill>
                  <a:srgbClr val="46464A"/>
                </a:solidFill>
                <a:effectLst/>
                <a:latin typeface="Inter"/>
              </a:rPr>
              <a:t> </a:t>
            </a:r>
            <a:r>
              <a:rPr lang="en-US" b="1" i="0" dirty="0">
                <a:solidFill>
                  <a:srgbClr val="46464A"/>
                </a:solidFill>
                <a:effectLst/>
                <a:latin typeface="Inter"/>
              </a:rPr>
              <a:t>IS</a:t>
            </a:r>
            <a:r>
              <a:rPr lang="en-US" b="0" i="0" dirty="0">
                <a:solidFill>
                  <a:srgbClr val="46464A"/>
                </a:solidFill>
                <a:effectLst/>
                <a:latin typeface="Inter"/>
              </a:rPr>
              <a:t> USELESS. WITHOUT </a:t>
            </a:r>
            <a:r>
              <a:rPr lang="en-US" b="1" i="0" dirty="0">
                <a:solidFill>
                  <a:srgbClr val="46464A"/>
                </a:solidFill>
                <a:effectLst/>
                <a:latin typeface="Inter"/>
              </a:rPr>
              <a:t>MY</a:t>
            </a:r>
            <a:r>
              <a:rPr lang="en-US" b="0" i="0" dirty="0">
                <a:solidFill>
                  <a:srgbClr val="46464A"/>
                </a:solidFill>
                <a:effectLst/>
                <a:latin typeface="Inter"/>
              </a:rPr>
              <a:t> </a:t>
            </a:r>
            <a:r>
              <a:rPr lang="en-US" b="1" i="0" dirty="0">
                <a:solidFill>
                  <a:srgbClr val="46464A"/>
                </a:solidFill>
                <a:effectLst/>
                <a:latin typeface="Inter"/>
              </a:rPr>
              <a:t>LOT MAP </a:t>
            </a:r>
            <a:r>
              <a:rPr lang="en-US" b="0" i="0" dirty="0">
                <a:solidFill>
                  <a:srgbClr val="242424"/>
                </a:solidFill>
                <a:effectLst/>
                <a:latin typeface="source-serif-pro"/>
              </a:rPr>
              <a:t>I AM USELESS. I MUST USE MY </a:t>
            </a:r>
            <a:r>
              <a:rPr lang="en-US" b="1" i="0" dirty="0">
                <a:solidFill>
                  <a:srgbClr val="46464A"/>
                </a:solidFill>
                <a:effectLst/>
                <a:latin typeface="Inter"/>
              </a:rPr>
              <a:t>LOT MAP</a:t>
            </a:r>
            <a:r>
              <a:rPr lang="en-US" b="0" i="0" dirty="0">
                <a:solidFill>
                  <a:srgbClr val="242424"/>
                </a:solidFill>
                <a:effectLst/>
                <a:latin typeface="source-serif-pro"/>
              </a:rPr>
              <a:t> TRUE. I MUST READ IT BETTER THAN MY HOA WHO IS TRYING TO FRUSTRATE ME. I MUST ENSURE IT IS READABLE SO MY HOA CANNOT FRUSTRATE ME. I WILL! BEFORE GOD, I SWEAR THIS CREED. MY </a:t>
            </a:r>
            <a:r>
              <a:rPr lang="en-US" b="0" i="0" dirty="0">
                <a:solidFill>
                  <a:srgbClr val="46464A"/>
                </a:solidFill>
                <a:effectLst/>
                <a:latin typeface="Inter"/>
              </a:rPr>
              <a:t> </a:t>
            </a:r>
            <a:r>
              <a:rPr lang="en-US" b="1" i="0" dirty="0">
                <a:solidFill>
                  <a:srgbClr val="46464A"/>
                </a:solidFill>
                <a:effectLst/>
                <a:latin typeface="Inter"/>
              </a:rPr>
              <a:t>LOT MAP </a:t>
            </a:r>
            <a:r>
              <a:rPr lang="en-US" b="0" i="0" dirty="0">
                <a:solidFill>
                  <a:srgbClr val="242424"/>
                </a:solidFill>
                <a:effectLst/>
                <a:latin typeface="source-serif-pro"/>
              </a:rPr>
              <a:t> AND MYSELF ARE CONTRIBUTORS TO OUR COMMUNITY. WE ARE THE MASTERS OF OUR NEIGHBORS BUSYBODY PHONE CALLS TO THE HOA. WE ARE THE SURVIVORS OF MY LIFE. SO BE IT, UNTIL THERE IS NO HOA TO FRUSTRATE ME, BUT PEACE. AMEN!</a:t>
            </a:r>
            <a:endParaRPr lang="en-US" dirty="0"/>
          </a:p>
        </p:txBody>
      </p:sp>
    </p:spTree>
    <p:extLst>
      <p:ext uri="{BB962C8B-B14F-4D97-AF65-F5344CB8AC3E}">
        <p14:creationId xmlns:p14="http://schemas.microsoft.com/office/powerpoint/2010/main" val="423551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5D83-D62D-D1D7-12D2-481683917E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B5541C-4267-D07B-E8A7-316729EC9158}"/>
              </a:ext>
            </a:extLst>
          </p:cNvPr>
          <p:cNvSpPr txBox="1"/>
          <p:nvPr/>
        </p:nvSpPr>
        <p:spPr>
          <a:xfrm>
            <a:off x="251968" y="374344"/>
            <a:ext cx="6367680" cy="584775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December 9, 2024: </a:t>
            </a:r>
            <a:r>
              <a:rPr lang="en-US" sz="1100" dirty="0">
                <a:latin typeface="Calibri" panose="020F0502020204030204" pitchFamily="34" charset="0"/>
                <a:ea typeface="Calibri" panose="020F0502020204030204" pitchFamily="34" charset="0"/>
                <a:cs typeface="Calibri" panose="020F0502020204030204" pitchFamily="34" charset="0"/>
              </a:rPr>
              <a:t>Approximate visit by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manager and employee </a:t>
            </a:r>
            <a:r>
              <a:rPr lang="en-US" sz="1100" dirty="0">
                <a:latin typeface="Calibri" panose="020F0502020204030204" pitchFamily="34" charset="0"/>
                <a:ea typeface="Calibri" panose="020F0502020204030204" pitchFamily="34" charset="0"/>
                <a:cs typeface="Calibri" panose="020F0502020204030204" pitchFamily="34" charset="0"/>
              </a:rPr>
              <a:t>to advise on a “trashcan run” approved solution whereas the adjacent neighbor had “concerns” to address.  Concerns included</a:t>
            </a:r>
          </a:p>
          <a:p>
            <a:pPr marL="742950" lvl="1" indent="-2857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Encroachment: identified as true – resident correcting </a:t>
            </a:r>
          </a:p>
          <a:p>
            <a:pPr marL="742950" lvl="1" indent="-2857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Directions that the resident “move the gate to opposite side of the yard” – resident declined – this gate was in an approved solution and the adjacent neighbor does not have any requirement this gate cannot be in this location</a:t>
            </a:r>
          </a:p>
          <a:p>
            <a:pPr marL="742950" lvl="1" indent="-2857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Direction that the resident “not walk or touch the neighbor's grass” – resident will abide</a:t>
            </a:r>
          </a:p>
          <a:p>
            <a:pPr marL="742950" lvl="1" indent="-2857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Identified in discussion that the resident desired a shed and was informed “we are not concerned with the backyard in as much that it cannot be seen from the street, but if you have questions on this you can submit a Design Review Committee (DRC) applications”</a:t>
            </a:r>
          </a:p>
          <a:p>
            <a:pPr marL="742950" lvl="1" indent="-2857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January 29, 2025: </a:t>
            </a:r>
            <a:r>
              <a:rPr lang="en-US" sz="1100" dirty="0">
                <a:latin typeface="Calibri" panose="020F0502020204030204" pitchFamily="34" charset="0"/>
                <a:ea typeface="Calibri" panose="020F0502020204030204" pitchFamily="34" charset="0"/>
                <a:cs typeface="Calibri" panose="020F0502020204030204" pitchFamily="34" charset="0"/>
              </a:rPr>
              <a:t>Submission of the DRC application to the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management company employee </a:t>
            </a:r>
            <a:r>
              <a:rPr lang="en-US" sz="1100" dirty="0">
                <a:latin typeface="Calibri" panose="020F0502020204030204" pitchFamily="34" charset="0"/>
                <a:ea typeface="Calibri" panose="020F0502020204030204" pitchFamily="34" charset="0"/>
                <a:cs typeface="Calibri" panose="020F0502020204030204" pitchFamily="34" charset="0"/>
              </a:rPr>
              <a:t>in response to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management company employee email </a:t>
            </a:r>
            <a:r>
              <a:rPr lang="en-US" sz="1100" dirty="0">
                <a:latin typeface="Calibri" panose="020F0502020204030204" pitchFamily="34" charset="0"/>
                <a:ea typeface="Calibri" panose="020F0502020204030204" pitchFamily="34" charset="0"/>
                <a:cs typeface="Calibri" panose="020F0502020204030204" pitchFamily="34" charset="0"/>
              </a:rPr>
              <a:t>stating “We wanted to reach out because we noticed you are building what appears to be a shed or storage of some sort in the backyard. Because this can be seen from a common area/road, please submit a DRC application for approval prior to completing construction. Also, please attach a Lot Survey and any additional, helpful information such as color, style, etc. I have also attached the design guidelines outlining ancillary structures (Page 2: D-9). ”</a:t>
            </a:r>
          </a:p>
          <a:p>
            <a:pPr marL="171450"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11, 2029: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Resident </a:t>
            </a:r>
            <a:r>
              <a:rPr lang="en-US" sz="1100" dirty="0">
                <a:latin typeface="Calibri" panose="020F0502020204030204" pitchFamily="34" charset="0"/>
                <a:ea typeface="Calibri" panose="020F0502020204030204" pitchFamily="34" charset="0"/>
                <a:cs typeface="Calibri" panose="020F0502020204030204" pitchFamily="34" charset="0"/>
              </a:rPr>
              <a:t>inquired on the DRC response</a:t>
            </a:r>
          </a:p>
          <a:p>
            <a:pPr marL="17145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13, 2025</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management company employee </a:t>
            </a:r>
            <a:r>
              <a:rPr lang="en-US" sz="1100" dirty="0">
                <a:latin typeface="Calibri" panose="020F0502020204030204" pitchFamily="34" charset="0"/>
                <a:ea typeface="Calibri" panose="020F0502020204030204" pitchFamily="34" charset="0"/>
                <a:cs typeface="Calibri" panose="020F0502020204030204" pitchFamily="34" charset="0"/>
              </a:rPr>
              <a:t>responded they would follow up</a:t>
            </a:r>
          </a:p>
          <a:p>
            <a:pPr marL="17145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20, 2023: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management company employee </a:t>
            </a:r>
            <a:r>
              <a:rPr lang="en-US" sz="1100" dirty="0">
                <a:latin typeface="Calibri" panose="020F0502020204030204" pitchFamily="34" charset="0"/>
                <a:ea typeface="Calibri" panose="020F0502020204030204" pitchFamily="34" charset="0"/>
                <a:cs typeface="Calibri" panose="020F0502020204030204" pitchFamily="34" charset="0"/>
              </a:rPr>
              <a:t>email: “Attached is the drawing of your project that was included in your application. The Town Architect has added some additional questions. Please respond to these and email them back to me so I can forward them to the Town Architect.”</a:t>
            </a:r>
          </a:p>
          <a:p>
            <a:pPr marL="628650" lvl="1" indent="-171450">
              <a:buFontTx/>
              <a:buChar char="-"/>
            </a:pPr>
            <a:r>
              <a:rPr lang="en-US" sz="1100" dirty="0" err="1">
                <a:latin typeface="Calibri" panose="020F0502020204030204" pitchFamily="34" charset="0"/>
                <a:ea typeface="Calibri" panose="020F0502020204030204" pitchFamily="34" charset="0"/>
                <a:cs typeface="Calibri" panose="020F0502020204030204" pitchFamily="34" charset="0"/>
              </a:rPr>
              <a:t>Jonesgr</a:t>
            </a:r>
            <a:r>
              <a:rPr lang="en-US" sz="1100" dirty="0">
                <a:latin typeface="Calibri" panose="020F0502020204030204" pitchFamily="34" charset="0"/>
                <a:ea typeface="Calibri" panose="020F0502020204030204" pitchFamily="34" charset="0"/>
                <a:cs typeface="Calibri" panose="020F0502020204030204" pitchFamily="34" charset="0"/>
              </a:rPr>
              <a:t> “how tall is the shed?</a:t>
            </a:r>
          </a:p>
          <a:p>
            <a:pPr marL="628650" lvl="1" indent="-171450">
              <a:buFontTx/>
              <a:buChar char="-"/>
            </a:pPr>
            <a:r>
              <a:rPr lang="en-US" sz="1100" dirty="0" err="1">
                <a:latin typeface="Calibri" panose="020F0502020204030204" pitchFamily="34" charset="0"/>
                <a:ea typeface="Calibri" panose="020F0502020204030204" pitchFamily="34" charset="0"/>
                <a:cs typeface="Calibri" panose="020F0502020204030204" pitchFamily="34" charset="0"/>
              </a:rPr>
              <a:t>Jonesgr</a:t>
            </a:r>
            <a:r>
              <a:rPr lang="en-US" sz="1100" dirty="0">
                <a:latin typeface="Calibri" panose="020F0502020204030204" pitchFamily="34" charset="0"/>
                <a:ea typeface="Calibri" panose="020F0502020204030204" pitchFamily="34" charset="0"/>
                <a:cs typeface="Calibri" panose="020F0502020204030204" pitchFamily="34" charset="0"/>
              </a:rPr>
              <a:t> “how tall is this.  What does it look like? What are the material and colors? (reference – this is from a PDF with arrow pointing at privacy wall</a:t>
            </a:r>
          </a:p>
          <a:p>
            <a:pPr marL="628650" lvl="1" indent="-171450">
              <a:buFontTx/>
              <a:buChar char="-"/>
            </a:pPr>
            <a:r>
              <a:rPr lang="en-US" sz="1100" dirty="0" err="1">
                <a:latin typeface="Calibri" panose="020F0502020204030204" pitchFamily="34" charset="0"/>
                <a:ea typeface="Calibri" panose="020F0502020204030204" pitchFamily="34" charset="0"/>
                <a:cs typeface="Calibri" panose="020F0502020204030204" pitchFamily="34" charset="0"/>
              </a:rPr>
              <a:t>Jonesgr</a:t>
            </a:r>
            <a:r>
              <a:rPr lang="en-US" sz="1100" dirty="0">
                <a:latin typeface="Calibri" panose="020F0502020204030204" pitchFamily="34" charset="0"/>
                <a:ea typeface="Calibri" panose="020F0502020204030204" pitchFamily="34" charset="0"/>
                <a:cs typeface="Calibri" panose="020F0502020204030204" pitchFamily="34" charset="0"/>
              </a:rPr>
              <a:t> “how wide is the walkway? How is the drainage managed? The distance between the home and the fence does not appear to be wide enough for a walk” (reference: this is pointing at a paver walk on the side of the home/unit)</a:t>
            </a:r>
          </a:p>
        </p:txBody>
      </p:sp>
      <p:pic>
        <p:nvPicPr>
          <p:cNvPr id="3" name="Picture 2">
            <a:extLst>
              <a:ext uri="{FF2B5EF4-FFF2-40B4-BE49-F238E27FC236}">
                <a16:creationId xmlns:a16="http://schemas.microsoft.com/office/drawing/2014/main" id="{EFD956DA-FF40-188C-9B42-88DD1085BE1E}"/>
              </a:ext>
            </a:extLst>
          </p:cNvPr>
          <p:cNvPicPr>
            <a:picLocks noChangeAspect="1"/>
          </p:cNvPicPr>
          <p:nvPr/>
        </p:nvPicPr>
        <p:blipFill>
          <a:blip r:embed="rId2"/>
          <a:stretch>
            <a:fillRect/>
          </a:stretch>
        </p:blipFill>
        <p:spPr>
          <a:xfrm>
            <a:off x="6619648" y="1333207"/>
            <a:ext cx="5320384" cy="4029207"/>
          </a:xfrm>
          <a:prstGeom prst="rect">
            <a:avLst/>
          </a:prstGeom>
        </p:spPr>
      </p:pic>
    </p:spTree>
    <p:extLst>
      <p:ext uri="{BB962C8B-B14F-4D97-AF65-F5344CB8AC3E}">
        <p14:creationId xmlns:p14="http://schemas.microsoft.com/office/powerpoint/2010/main" val="425613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print of a house&#10;&#10;AI-generated content may be incorrect.">
            <a:extLst>
              <a:ext uri="{FF2B5EF4-FFF2-40B4-BE49-F238E27FC236}">
                <a16:creationId xmlns:a16="http://schemas.microsoft.com/office/drawing/2014/main" id="{CB755608-28C6-81B7-1006-959433B0F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94" y="33783"/>
            <a:ext cx="5276643" cy="6745086"/>
          </a:xfrm>
          <a:prstGeom prst="rect">
            <a:avLst/>
          </a:prstGeom>
        </p:spPr>
      </p:pic>
      <p:sp>
        <p:nvSpPr>
          <p:cNvPr id="5" name="Rectangle 4">
            <a:extLst>
              <a:ext uri="{FF2B5EF4-FFF2-40B4-BE49-F238E27FC236}">
                <a16:creationId xmlns:a16="http://schemas.microsoft.com/office/drawing/2014/main" id="{42CC818E-0E29-6707-A1FC-B8E026212DD9}"/>
              </a:ext>
            </a:extLst>
          </p:cNvPr>
          <p:cNvSpPr/>
          <p:nvPr/>
        </p:nvSpPr>
        <p:spPr>
          <a:xfrm rot="20468948">
            <a:off x="4087903" y="3989296"/>
            <a:ext cx="107577" cy="161364"/>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x12 Lean-To Shed with Metal Roof | 210">
            <a:extLst>
              <a:ext uri="{FF2B5EF4-FFF2-40B4-BE49-F238E27FC236}">
                <a16:creationId xmlns:a16="http://schemas.microsoft.com/office/drawing/2014/main" id="{E50C8F79-BC04-ABEE-633B-B5940B81F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095" y="215153"/>
            <a:ext cx="3810000" cy="3550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CBB824-9534-C035-7C48-5BF05EACA9D4}"/>
              </a:ext>
            </a:extLst>
          </p:cNvPr>
          <p:cNvSpPr txBox="1"/>
          <p:nvPr/>
        </p:nvSpPr>
        <p:spPr>
          <a:xfrm>
            <a:off x="6642853" y="3515054"/>
            <a:ext cx="4903694" cy="3323987"/>
          </a:xfrm>
          <a:prstGeom prst="rect">
            <a:avLst/>
          </a:prstGeom>
          <a:noFill/>
        </p:spPr>
        <p:txBody>
          <a:bodyPr wrap="square" rtlCol="0">
            <a:spAutoFit/>
          </a:bodyPr>
          <a:lstStyle/>
          <a:p>
            <a:r>
              <a:rPr lang="en-US" sz="1400" dirty="0"/>
              <a:t>Shed Style: Lean-to</a:t>
            </a:r>
          </a:p>
          <a:p>
            <a:pPr marL="285750" indent="-285750">
              <a:buFontTx/>
              <a:buChar char="-"/>
            </a:pPr>
            <a:r>
              <a:rPr lang="en-US" sz="1400" dirty="0"/>
              <a:t>Two door front entry - centered</a:t>
            </a:r>
          </a:p>
          <a:p>
            <a:pPr marL="285750" indent="-285750">
              <a:buFontTx/>
              <a:buChar char="-"/>
            </a:pPr>
            <a:r>
              <a:rPr lang="en-US" sz="1400" dirty="0"/>
              <a:t>Two windows on front – one each side of entry doors</a:t>
            </a:r>
          </a:p>
          <a:p>
            <a:pPr marL="285750" indent="-285750">
              <a:buFontTx/>
              <a:buChar char="-"/>
            </a:pPr>
            <a:r>
              <a:rPr lang="en-US" sz="1400" dirty="0"/>
              <a:t>One window on each side</a:t>
            </a:r>
          </a:p>
          <a:p>
            <a:pPr marL="285750" indent="-285750">
              <a:buFontTx/>
              <a:buChar char="-"/>
            </a:pPr>
            <a:r>
              <a:rPr lang="en-US" sz="1400" dirty="0"/>
              <a:t>Straight (closed) rear</a:t>
            </a:r>
          </a:p>
          <a:p>
            <a:pPr marL="285750" indent="-285750">
              <a:buFontTx/>
              <a:buChar char="-"/>
            </a:pPr>
            <a:endParaRPr lang="en-US" sz="1400" dirty="0"/>
          </a:p>
          <a:p>
            <a:r>
              <a:rPr lang="en-US" sz="1400" dirty="0"/>
              <a:t>Color Palette (matching primary residence)</a:t>
            </a:r>
          </a:p>
          <a:p>
            <a:pPr marL="285750" indent="-285750">
              <a:buFontTx/>
              <a:buChar char="-"/>
            </a:pPr>
            <a:r>
              <a:rPr lang="en-US" sz="1400" dirty="0"/>
              <a:t>Primary color - Blue </a:t>
            </a:r>
          </a:p>
          <a:p>
            <a:pPr marL="285750" indent="-285750">
              <a:buFontTx/>
              <a:buChar char="-"/>
            </a:pPr>
            <a:r>
              <a:rPr lang="en-US" sz="1400" dirty="0"/>
              <a:t>Trim – white </a:t>
            </a:r>
          </a:p>
          <a:p>
            <a:pPr marL="285750" indent="-285750">
              <a:buFontTx/>
              <a:buChar char="-"/>
            </a:pPr>
            <a:endParaRPr lang="en-US" sz="1400" dirty="0"/>
          </a:p>
          <a:p>
            <a:r>
              <a:rPr lang="en-US" sz="1400" dirty="0"/>
              <a:t>The reason this is positioned here is because the yard slopes severely and that is shown later in the slide deck (page) where the slope begins at around 31 foot from the residence and drops to a 33 degree drop/slope where you can’t build the shed.  This is as far back as this can go</a:t>
            </a:r>
          </a:p>
        </p:txBody>
      </p:sp>
      <p:sp>
        <p:nvSpPr>
          <p:cNvPr id="7" name="Rectangle 6">
            <a:extLst>
              <a:ext uri="{FF2B5EF4-FFF2-40B4-BE49-F238E27FC236}">
                <a16:creationId xmlns:a16="http://schemas.microsoft.com/office/drawing/2014/main" id="{0F3179C9-AD05-939D-B03F-2F6990EC1608}"/>
              </a:ext>
            </a:extLst>
          </p:cNvPr>
          <p:cNvSpPr/>
          <p:nvPr/>
        </p:nvSpPr>
        <p:spPr>
          <a:xfrm>
            <a:off x="8740590" y="1748118"/>
            <a:ext cx="340658" cy="385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CE626F-23B9-4F2A-8FB8-52557A089D6E}"/>
              </a:ext>
            </a:extLst>
          </p:cNvPr>
          <p:cNvSpPr/>
          <p:nvPr/>
        </p:nvSpPr>
        <p:spPr>
          <a:xfrm>
            <a:off x="10183908" y="1824318"/>
            <a:ext cx="259978" cy="233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6738A3-25C2-75D7-BCA4-ED534C304645}"/>
              </a:ext>
            </a:extLst>
          </p:cNvPr>
          <p:cNvSpPr/>
          <p:nvPr/>
        </p:nvSpPr>
        <p:spPr>
          <a:xfrm>
            <a:off x="7637930" y="1864659"/>
            <a:ext cx="430302" cy="385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DE0EDA-B759-B6D7-B57D-E3B99FBE0EB3}"/>
              </a:ext>
            </a:extLst>
          </p:cNvPr>
          <p:cNvSpPr txBox="1"/>
          <p:nvPr/>
        </p:nvSpPr>
        <p:spPr>
          <a:xfrm>
            <a:off x="11050577" y="1679993"/>
            <a:ext cx="991938" cy="369332"/>
          </a:xfrm>
          <a:prstGeom prst="rect">
            <a:avLst/>
          </a:prstGeom>
          <a:noFill/>
        </p:spPr>
        <p:txBody>
          <a:bodyPr wrap="none" rtlCol="0">
            <a:spAutoFit/>
          </a:bodyPr>
          <a:lstStyle/>
          <a:p>
            <a:r>
              <a:rPr lang="en-US" dirty="0"/>
              <a:t>Window</a:t>
            </a:r>
          </a:p>
        </p:txBody>
      </p:sp>
      <p:cxnSp>
        <p:nvCxnSpPr>
          <p:cNvPr id="12" name="Connector: Elbow 11">
            <a:extLst>
              <a:ext uri="{FF2B5EF4-FFF2-40B4-BE49-F238E27FC236}">
                <a16:creationId xmlns:a16="http://schemas.microsoft.com/office/drawing/2014/main" id="{340E5FD6-5308-60D6-A3C2-1E1EE48525CD}"/>
              </a:ext>
            </a:extLst>
          </p:cNvPr>
          <p:cNvCxnSpPr>
            <a:stCxn id="10" idx="1"/>
            <a:endCxn id="8" idx="3"/>
          </p:cNvCxnSpPr>
          <p:nvPr/>
        </p:nvCxnSpPr>
        <p:spPr>
          <a:xfrm rot="10800000" flipV="1">
            <a:off x="10443887" y="1864659"/>
            <a:ext cx="606691" cy="76200"/>
          </a:xfrm>
          <a:prstGeom prst="bentConnector3">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AA9A1C38-7453-1FF0-D962-DE52BA508937}"/>
              </a:ext>
            </a:extLst>
          </p:cNvPr>
          <p:cNvCxnSpPr>
            <a:cxnSpLocks/>
            <a:stCxn id="10" idx="2"/>
            <a:endCxn id="7" idx="2"/>
          </p:cNvCxnSpPr>
          <p:nvPr/>
        </p:nvCxnSpPr>
        <p:spPr>
          <a:xfrm rot="5400000">
            <a:off x="10186596" y="773649"/>
            <a:ext cx="84275" cy="2635627"/>
          </a:xfrm>
          <a:prstGeom prst="bentConnector3">
            <a:avLst>
              <a:gd name="adj1" fmla="val 371255"/>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6D5120DB-6C75-2C44-0059-50DC49B73A53}"/>
              </a:ext>
            </a:extLst>
          </p:cNvPr>
          <p:cNvCxnSpPr>
            <a:cxnSpLocks/>
            <a:stCxn id="10" idx="0"/>
            <a:endCxn id="9" idx="0"/>
          </p:cNvCxnSpPr>
          <p:nvPr/>
        </p:nvCxnSpPr>
        <p:spPr>
          <a:xfrm rot="16200000" flipH="1" flipV="1">
            <a:off x="9607481" y="-74407"/>
            <a:ext cx="184666" cy="3693465"/>
          </a:xfrm>
          <a:prstGeom prst="bentConnector3">
            <a:avLst>
              <a:gd name="adj1" fmla="val -12379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5371321B-1D8C-8085-E0E3-6E8B95EFE932}"/>
              </a:ext>
            </a:extLst>
          </p:cNvPr>
          <p:cNvCxnSpPr>
            <a:cxnSpLocks/>
            <a:endCxn id="5" idx="1"/>
          </p:cNvCxnSpPr>
          <p:nvPr/>
        </p:nvCxnSpPr>
        <p:spPr>
          <a:xfrm flipV="1">
            <a:off x="496619" y="4087357"/>
            <a:ext cx="3594169" cy="34453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60633B2-D895-BCF0-4E79-D04B8471B3B4}"/>
              </a:ext>
            </a:extLst>
          </p:cNvPr>
          <p:cNvSpPr/>
          <p:nvPr/>
        </p:nvSpPr>
        <p:spPr>
          <a:xfrm>
            <a:off x="3227673" y="523568"/>
            <a:ext cx="894501" cy="243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11" name="Rectangle 10">
            <a:extLst>
              <a:ext uri="{FF2B5EF4-FFF2-40B4-BE49-F238E27FC236}">
                <a16:creationId xmlns:a16="http://schemas.microsoft.com/office/drawing/2014/main" id="{7D159C2B-C5B8-D3DB-77F9-85C536A844C1}"/>
              </a:ext>
            </a:extLst>
          </p:cNvPr>
          <p:cNvSpPr/>
          <p:nvPr/>
        </p:nvSpPr>
        <p:spPr>
          <a:xfrm>
            <a:off x="2770238" y="374957"/>
            <a:ext cx="245807" cy="1486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 name="Rectangle 13">
            <a:extLst>
              <a:ext uri="{FF2B5EF4-FFF2-40B4-BE49-F238E27FC236}">
                <a16:creationId xmlns:a16="http://schemas.microsoft.com/office/drawing/2014/main" id="{3E9CBD20-E0F9-65EA-A864-03AE301B2575}"/>
              </a:ext>
            </a:extLst>
          </p:cNvPr>
          <p:cNvSpPr/>
          <p:nvPr/>
        </p:nvSpPr>
        <p:spPr>
          <a:xfrm rot="20557836">
            <a:off x="2548791" y="1551213"/>
            <a:ext cx="1195217" cy="101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15" name="Rectangle 14">
            <a:extLst>
              <a:ext uri="{FF2B5EF4-FFF2-40B4-BE49-F238E27FC236}">
                <a16:creationId xmlns:a16="http://schemas.microsoft.com/office/drawing/2014/main" id="{250075DF-F63C-58D7-96E8-7822176CD42E}"/>
              </a:ext>
            </a:extLst>
          </p:cNvPr>
          <p:cNvSpPr/>
          <p:nvPr/>
        </p:nvSpPr>
        <p:spPr>
          <a:xfrm rot="20379359">
            <a:off x="4323735" y="3794125"/>
            <a:ext cx="245807" cy="1486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6" name="Rectangle 15">
            <a:extLst>
              <a:ext uri="{FF2B5EF4-FFF2-40B4-BE49-F238E27FC236}">
                <a16:creationId xmlns:a16="http://schemas.microsoft.com/office/drawing/2014/main" id="{B2E7AC1F-396C-FFDA-45A3-47B4885E9704}"/>
              </a:ext>
            </a:extLst>
          </p:cNvPr>
          <p:cNvSpPr/>
          <p:nvPr/>
        </p:nvSpPr>
        <p:spPr>
          <a:xfrm>
            <a:off x="2193975" y="4676775"/>
            <a:ext cx="175370" cy="57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195646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CD48-BC94-8E1D-90C8-5EF1F1F0DA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04092F-116C-BB98-A336-4ECFDC2EB3FB}"/>
              </a:ext>
            </a:extLst>
          </p:cNvPr>
          <p:cNvSpPr txBox="1"/>
          <p:nvPr/>
        </p:nvSpPr>
        <p:spPr>
          <a:xfrm>
            <a:off x="430822" y="668215"/>
            <a:ext cx="7682541" cy="584775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20, 2023: Resident response by email: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Extracted the questions in the diagram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Series of questions: Pointing at privacy wall</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How tall is this?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What does this look like?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What are the materials and colors?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How tall is the shed?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Series of question for walk path</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How wide is the walkway?</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How is drainage managed?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distance between the home and the fence does not appear to be wide enough for a walk?</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Answers: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Series of questions: Pointing at privacy wall</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How tall is this? Privacy wall is 8 feet</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What does this look like? Attached a picture that is similar to the design – alternating slats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Q: What are the materials and colors? Colors will be wood stain – or whatever HOA advises.  I can make it same color as primary residence (gray) similar to the house hardy board colors if desired.  Did not finalize color and thought wood stain would be acceptable</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Intent: as the shed and paver section faces the side street, the privacy wall is to better “hide” the structure and patio to retain privacy.</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Secondary Intent: The privacy wall is intended to be cosmetically pleasing to the road side view and we may have some foliage (flowers) and such aligned to the slats (flower boxes).  This is why we have slats.  To break up the scenery with something of design (art)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How tall is the shed? 8.5 foot, doorway is standard height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Not asked but to inform: The shed matches the design of the house. Hardy board, same color scheme.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Intent: this is to match and seem like a natural extension of the primary residence</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erson and child looking at a wooden fence&#10;&#10;AI-generated content may be incorrect.">
            <a:extLst>
              <a:ext uri="{FF2B5EF4-FFF2-40B4-BE49-F238E27FC236}">
                <a16:creationId xmlns:a16="http://schemas.microsoft.com/office/drawing/2014/main" id="{27164103-4FE6-634B-2167-0C5828CCC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834" y="1932518"/>
            <a:ext cx="2784231" cy="4176347"/>
          </a:xfrm>
          <a:prstGeom prst="rect">
            <a:avLst/>
          </a:prstGeom>
        </p:spPr>
      </p:pic>
      <p:sp>
        <p:nvSpPr>
          <p:cNvPr id="6" name="TextBox 5">
            <a:extLst>
              <a:ext uri="{FF2B5EF4-FFF2-40B4-BE49-F238E27FC236}">
                <a16:creationId xmlns:a16="http://schemas.microsoft.com/office/drawing/2014/main" id="{4AB74554-F0E8-BC92-A62F-282054BB8C28}"/>
              </a:ext>
            </a:extLst>
          </p:cNvPr>
          <p:cNvSpPr txBox="1"/>
          <p:nvPr/>
        </p:nvSpPr>
        <p:spPr>
          <a:xfrm>
            <a:off x="8683152" y="1402596"/>
            <a:ext cx="2979324" cy="43088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Image provided by Resident for visual example of privacy wall intended</a:t>
            </a:r>
          </a:p>
        </p:txBody>
      </p:sp>
    </p:spTree>
    <p:extLst>
      <p:ext uri="{BB962C8B-B14F-4D97-AF65-F5344CB8AC3E}">
        <p14:creationId xmlns:p14="http://schemas.microsoft.com/office/powerpoint/2010/main" val="149343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B25-5590-328F-34EE-97A00181240F}"/>
              </a:ext>
            </a:extLst>
          </p:cNvPr>
          <p:cNvSpPr>
            <a:spLocks noGrp="1"/>
          </p:cNvSpPr>
          <p:nvPr>
            <p:ph type="title"/>
          </p:nvPr>
        </p:nvSpPr>
        <p:spPr>
          <a:xfrm>
            <a:off x="600808" y="250826"/>
            <a:ext cx="10515600" cy="566860"/>
          </a:xfrm>
        </p:spPr>
        <p:txBody>
          <a:bodyPr>
            <a:normAutofit/>
          </a:bodyPr>
          <a:lstStyle/>
          <a:p>
            <a:r>
              <a:rPr lang="en-US" sz="3200" dirty="0"/>
              <a:t>Added on 3/01/2025 in response to HOA questions</a:t>
            </a:r>
            <a:endParaRPr lang="en-US" dirty="0"/>
          </a:p>
        </p:txBody>
      </p:sp>
      <p:sp>
        <p:nvSpPr>
          <p:cNvPr id="3" name="Content Placeholder 2">
            <a:extLst>
              <a:ext uri="{FF2B5EF4-FFF2-40B4-BE49-F238E27FC236}">
                <a16:creationId xmlns:a16="http://schemas.microsoft.com/office/drawing/2014/main" id="{57BB8487-7BCD-8D62-1BA2-B9D9F2A55060}"/>
              </a:ext>
            </a:extLst>
          </p:cNvPr>
          <p:cNvSpPr>
            <a:spLocks noGrp="1"/>
          </p:cNvSpPr>
          <p:nvPr>
            <p:ph idx="1"/>
          </p:nvPr>
        </p:nvSpPr>
        <p:spPr>
          <a:xfrm>
            <a:off x="407377" y="1025523"/>
            <a:ext cx="11598695" cy="5495295"/>
          </a:xfrm>
        </p:spPr>
        <p:txBody>
          <a:bodyPr>
            <a:normAutofit/>
          </a:bodyPr>
          <a:lstStyle/>
          <a:p>
            <a:pPr algn="l"/>
            <a:r>
              <a:rPr lang="en-US" sz="1200" b="0" i="0" u="none" strike="noStrike" baseline="0" dirty="0">
                <a:latin typeface="Calibri" panose="020F0502020204030204" pitchFamily="34" charset="0"/>
              </a:rPr>
              <a:t>Complete drawings with full dimensions (height, width, depth), including window sizes and their dimensions.</a:t>
            </a:r>
          </a:p>
          <a:p>
            <a:pPr algn="l"/>
            <a:r>
              <a:rPr lang="en-US" sz="1200" b="0" i="0" u="none" strike="noStrike" baseline="0" dirty="0">
                <a:latin typeface="Calibri" panose="020F0502020204030204" pitchFamily="34" charset="0"/>
              </a:rPr>
              <a:t>2. A site plan showing the shed, hardscaping, and any other improvements, with measurements from the house and property lines.</a:t>
            </a:r>
          </a:p>
          <a:p>
            <a:pPr algn="l"/>
            <a:r>
              <a:rPr lang="en-US" sz="1200" b="0" i="0" u="none" strike="noStrike" baseline="0" dirty="0">
                <a:latin typeface="Calibri" panose="020F0502020204030204" pitchFamily="34" charset="0"/>
              </a:rPr>
              <a:t>3. A material palette for the shed's siding, roof, and trim, along with details on the windows.</a:t>
            </a:r>
          </a:p>
          <a:p>
            <a:pPr algn="l"/>
            <a:r>
              <a:rPr lang="en-US" sz="1200" b="0" i="0" u="none" strike="noStrike" baseline="0" dirty="0">
                <a:latin typeface="Calibri" panose="020F0502020204030204" pitchFamily="34" charset="0"/>
              </a:rPr>
              <a:t>4. A color palette for all improvements, including the shed body, trim, roof, and pavers.</a:t>
            </a:r>
          </a:p>
          <a:p>
            <a:r>
              <a:rPr lang="en-US" sz="1200" b="0" i="0" u="none" strike="noStrike" baseline="0" dirty="0">
                <a:latin typeface="Calibri" panose="020F0502020204030204" pitchFamily="34" charset="0"/>
              </a:rPr>
              <a:t>5. Evidence of a Nassau County building/zoning permit, if required. </a:t>
            </a:r>
            <a:r>
              <a:rPr lang="en-US" sz="1200" b="0" i="0" u="none" strike="noStrike" baseline="0" dirty="0">
                <a:solidFill>
                  <a:srgbClr val="FF0000"/>
                </a:solidFill>
                <a:latin typeface="Calibri" panose="020F0502020204030204" pitchFamily="34" charset="0"/>
              </a:rPr>
              <a:t>- NONE REQUIRED </a:t>
            </a:r>
            <a:r>
              <a:rPr lang="en-US" sz="1200" dirty="0">
                <a:solidFill>
                  <a:srgbClr val="FF0000"/>
                </a:solidFill>
                <a:latin typeface="Calibri" panose="020F0502020204030204" pitchFamily="34" charset="0"/>
              </a:rPr>
              <a:t>per Florida Building code section 102.2.5 - </a:t>
            </a:r>
            <a:r>
              <a:rPr lang="en-US" sz="1200" dirty="0">
                <a:solidFill>
                  <a:srgbClr val="FF0000"/>
                </a:solidFill>
                <a:latin typeface="Calibri" panose="020F0502020204030204" pitchFamily="34" charset="0"/>
                <a:hlinkClick r:id="rId2"/>
              </a:rPr>
              <a:t>https://www.nassaucountyfl.com/DocumentCenter/View/3488/Tab-K-Ordinance-re-Permitting-and-Code-Requiremen?bidId=</a:t>
            </a:r>
            <a:endParaRPr lang="en-US" sz="1200" dirty="0">
              <a:solidFill>
                <a:srgbClr val="FF0000"/>
              </a:solidFill>
              <a:latin typeface="Calibri" panose="020F0502020204030204" pitchFamily="34" charset="0"/>
            </a:endParaRPr>
          </a:p>
          <a:p>
            <a:pPr lvl="1"/>
            <a:r>
              <a:rPr lang="en-US" sz="1200" dirty="0">
                <a:solidFill>
                  <a:srgbClr val="FF0000"/>
                </a:solidFill>
                <a:latin typeface="Calibri" panose="020F0502020204030204" pitchFamily="34" charset="0"/>
              </a:rPr>
              <a:t>Shed is under the 250 sq foot</a:t>
            </a:r>
          </a:p>
          <a:p>
            <a:r>
              <a:rPr lang="en-US" sz="1200" b="0" i="0" u="none" strike="noStrike" baseline="0" dirty="0">
                <a:latin typeface="Calibri" panose="020F0502020204030204" pitchFamily="34" charset="0"/>
              </a:rPr>
              <a:t>6. If outdoor lighting is proposed, please provide the fixture type and location.  </a:t>
            </a:r>
            <a:r>
              <a:rPr lang="en-US" sz="1200" b="0" i="0" u="none" strike="noStrike" baseline="0" dirty="0">
                <a:solidFill>
                  <a:srgbClr val="FF0000"/>
                </a:solidFill>
                <a:latin typeface="Calibri" panose="020F0502020204030204" pitchFamily="34" charset="0"/>
              </a:rPr>
              <a:t>- NONE PLANNED</a:t>
            </a:r>
          </a:p>
          <a:p>
            <a:r>
              <a:rPr lang="en-US" sz="1200" b="0" i="0" u="none" strike="noStrike" baseline="0" dirty="0">
                <a:latin typeface="Calibri" panose="020F0502020204030204" pitchFamily="34" charset="0"/>
              </a:rPr>
              <a:t>7. If landscaping is proposed, please provide a landscape plan with plant sizes, species, and locations. </a:t>
            </a:r>
            <a:r>
              <a:rPr lang="en-US" sz="1200" b="0" i="0" u="none" strike="noStrike" baseline="0" dirty="0">
                <a:solidFill>
                  <a:srgbClr val="FF0000"/>
                </a:solidFill>
                <a:latin typeface="Calibri" panose="020F0502020204030204" pitchFamily="34" charset="0"/>
              </a:rPr>
              <a:t>- NONE PLANNED</a:t>
            </a:r>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8. A grading and drainage plan detailing how stormwater will be managed on the site, particularly runoff from the shed roof and walkways. </a:t>
            </a:r>
            <a:endParaRPr lang="en-US" sz="1200" dirty="0">
              <a:latin typeface="Calibri" panose="020F0502020204030204" pitchFamily="34" charset="0"/>
            </a:endParaRPr>
          </a:p>
          <a:p>
            <a:pPr lvl="1"/>
            <a:r>
              <a:rPr lang="en-US" sz="1200" b="0" i="0" u="none" strike="noStrike" baseline="0" dirty="0">
                <a:solidFill>
                  <a:srgbClr val="FF0000"/>
                </a:solidFill>
                <a:latin typeface="Calibri" panose="020F0502020204030204" pitchFamily="34" charset="0"/>
              </a:rPr>
              <a:t>Shed uses existing draining by directing the water to the rear and gutter to the slope that exists</a:t>
            </a:r>
          </a:p>
          <a:p>
            <a:pPr lvl="1"/>
            <a:r>
              <a:rPr lang="en-US" sz="1200" dirty="0">
                <a:solidFill>
                  <a:srgbClr val="FF0000"/>
                </a:solidFill>
                <a:latin typeface="Calibri" panose="020F0502020204030204" pitchFamily="34" charset="0"/>
              </a:rPr>
              <a:t>Gutter /draining over a Developer installed French drain system (at rear wall of shed) due to the excessive moisture between the two properties – this shed location takes advantage of this location with gutters to move water to the natural (and current) draining paths. Water traverses a 5-foot section of ground (direction from gutter exit) to leverage the French drain path.</a:t>
            </a:r>
          </a:p>
          <a:p>
            <a:pPr lvl="1"/>
            <a:r>
              <a:rPr lang="en-US" sz="1200" dirty="0">
                <a:solidFill>
                  <a:srgbClr val="FF0000"/>
                </a:solidFill>
                <a:latin typeface="Calibri" panose="020F0502020204030204" pitchFamily="34" charset="0"/>
              </a:rPr>
              <a:t>Pavers allow for normal seepage as exiting grounds, flow of water across pavers not changing any drainage direction of path</a:t>
            </a:r>
          </a:p>
          <a:p>
            <a:pPr lvl="1"/>
            <a:r>
              <a:rPr lang="en-US" sz="1200" dirty="0">
                <a:solidFill>
                  <a:srgbClr val="FF0000"/>
                </a:solidFill>
                <a:latin typeface="Calibri" panose="020F0502020204030204" pitchFamily="34" charset="0"/>
              </a:rPr>
              <a:t>Shed base is on level ground for 5 foot before a significant slope/break that is about 40 degrees (for 12 Ft)</a:t>
            </a:r>
          </a:p>
          <a:p>
            <a:pPr lvl="1"/>
            <a:r>
              <a:rPr lang="en-US" sz="1200" dirty="0">
                <a:solidFill>
                  <a:srgbClr val="FF0000"/>
                </a:solidFill>
                <a:latin typeface="Calibri" panose="020F0502020204030204" pitchFamily="34" charset="0"/>
              </a:rPr>
              <a:t>Illustration provided later in this slide deck to assist with context to these statements</a:t>
            </a:r>
          </a:p>
          <a:p>
            <a:pPr lvl="1"/>
            <a:endParaRPr lang="en-US" sz="1200" dirty="0">
              <a:solidFill>
                <a:srgbClr val="FF0000"/>
              </a:solidFill>
            </a:endParaRPr>
          </a:p>
        </p:txBody>
      </p:sp>
    </p:spTree>
    <p:extLst>
      <p:ext uri="{BB962C8B-B14F-4D97-AF65-F5344CB8AC3E}">
        <p14:creationId xmlns:p14="http://schemas.microsoft.com/office/powerpoint/2010/main" val="202788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DBC0D-6604-299E-5F5A-987F6C0D6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7BE98-75DE-A87F-14E6-7FBE59DC421E}"/>
              </a:ext>
            </a:extLst>
          </p:cNvPr>
          <p:cNvSpPr>
            <a:spLocks noGrp="1"/>
          </p:cNvSpPr>
          <p:nvPr>
            <p:ph type="title"/>
          </p:nvPr>
        </p:nvSpPr>
        <p:spPr>
          <a:xfrm>
            <a:off x="600808" y="250826"/>
            <a:ext cx="10515600" cy="566860"/>
          </a:xfrm>
        </p:spPr>
        <p:txBody>
          <a:bodyPr>
            <a:normAutofit/>
          </a:bodyPr>
          <a:lstStyle/>
          <a:p>
            <a:r>
              <a:rPr lang="en-US" sz="3200" dirty="0"/>
              <a:t>Added on 4/20/2025 in response to HOA deny reasons</a:t>
            </a:r>
            <a:endParaRPr lang="en-US" dirty="0"/>
          </a:p>
        </p:txBody>
      </p:sp>
      <p:sp>
        <p:nvSpPr>
          <p:cNvPr id="3" name="Content Placeholder 2">
            <a:extLst>
              <a:ext uri="{FF2B5EF4-FFF2-40B4-BE49-F238E27FC236}">
                <a16:creationId xmlns:a16="http://schemas.microsoft.com/office/drawing/2014/main" id="{64950BB0-51C6-560D-21FC-72B9BBE6CE19}"/>
              </a:ext>
            </a:extLst>
          </p:cNvPr>
          <p:cNvSpPr>
            <a:spLocks noGrp="1"/>
          </p:cNvSpPr>
          <p:nvPr>
            <p:ph idx="1"/>
          </p:nvPr>
        </p:nvSpPr>
        <p:spPr>
          <a:xfrm>
            <a:off x="407377" y="1025523"/>
            <a:ext cx="11598695" cy="5495295"/>
          </a:xfrm>
        </p:spPr>
        <p:txBody>
          <a:bodyPr>
            <a:normAutofit/>
          </a:bodyPr>
          <a:lstStyle/>
          <a:p>
            <a:pPr algn="l"/>
            <a:r>
              <a:rPr lang="en-US" sz="1100" b="0" i="0" u="none" strike="noStrike" baseline="0" dirty="0">
                <a:latin typeface="Calibri" panose="020F0502020204030204" pitchFamily="34" charset="0"/>
              </a:rPr>
              <a:t>DRC – 1C2-163—340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 </a:t>
            </a:r>
            <a:r>
              <a:rPr lang="en-US" sz="1100" b="0" i="0" u="none" strike="noStrike" baseline="0" dirty="0">
                <a:latin typeface="Calibri" panose="020F0502020204030204" pitchFamily="34" charset="0"/>
              </a:rPr>
              <a:t>Drive—Shed Project</a:t>
            </a:r>
          </a:p>
          <a:p>
            <a:pPr marL="0" indent="0" algn="l">
              <a:buNone/>
            </a:pPr>
            <a:r>
              <a:rPr lang="en-US" sz="1100" b="0" i="0" u="none" strike="noStrike" baseline="0" dirty="0">
                <a:latin typeface="Calibri" panose="020F0502020204030204" pitchFamily="34" charset="0"/>
              </a:rPr>
              <a:t>After careful review, the application is denied. This decision is based on the following factors:</a:t>
            </a:r>
            <a:endParaRPr lang="en-US" sz="11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Location and Drainage: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location of the shed raises concerns regarding potential drainage impact on adjacent properties due to the increased impervious surface area. The Residential Design Guidelines regarding Ancillary Structures states that “Structures should not negatively affect neighboring lots.”</a:t>
            </a: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Compliance with Residential Design Guidelines: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Residential Design Guidelines stipulate that ancillary structures should be situated at the “rear of the property and effectively screened from public view” and neighboring homes. The current location does not align with this guideline.</a:t>
            </a: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Property Line Setback: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There is a lack of clarity regarding the shed's precise location relative to the side property line. The initial application indicated a 3.5-foot setback, which does not meet the required minimum of 5 feet. While the subsequent application indicates a revised 5-foot setback, it remains unclear whether the structure was relocated or if the initial measurement was inaccurate.</a:t>
            </a: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Privacy Wall: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height of the privacy wall is 8 feet; however, the Residential Design Guidelines for Fences and Walls specify that privacy fences/walls are not to exceed 6 feet. Additionally, the Yard Features portion of the Residential Design Guidelines state that yard features, such as sheds, should be properly screened with landscaping</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l"/>
            <a:r>
              <a:rPr lang="en-US" sz="1100" b="0" i="0" u="none" strike="noStrike" baseline="0" dirty="0">
                <a:latin typeface="Calibri" panose="020F0502020204030204" pitchFamily="34" charset="0"/>
              </a:rPr>
              <a:t>should you choose to submit a revised application, it must at a minimum include the following:</a:t>
            </a:r>
          </a:p>
          <a:p>
            <a:pPr lvl="1"/>
            <a:r>
              <a:rPr lang="en-US" sz="1100" b="0" i="0" u="none" strike="noStrike" baseline="0" dirty="0">
                <a:latin typeface="Calibri" panose="020F0502020204030204" pitchFamily="34" charset="0"/>
              </a:rPr>
              <a:t>A site plan depicting the proposed shed situated at the rear of the property out of public view, with a minimum setback of 5 feet from the property line; and</a:t>
            </a:r>
          </a:p>
          <a:p>
            <a:pPr lvl="1"/>
            <a:r>
              <a:rPr lang="en-US" sz="1100" b="0" i="0" u="none" strike="noStrike" baseline="0" dirty="0">
                <a:latin typeface="Calibri" panose="020F0502020204030204" pitchFamily="34" charset="0"/>
              </a:rPr>
              <a:t>A drainage plan to address the impact of the increased impervious surface area.</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902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FF89-84A5-970D-8BE9-2A496FBD5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EE7CC-51C5-D486-1BD7-11A0CFC5B223}"/>
              </a:ext>
            </a:extLst>
          </p:cNvPr>
          <p:cNvSpPr>
            <a:spLocks noGrp="1"/>
          </p:cNvSpPr>
          <p:nvPr>
            <p:ph type="title"/>
          </p:nvPr>
        </p:nvSpPr>
        <p:spPr>
          <a:xfrm>
            <a:off x="600808" y="250826"/>
            <a:ext cx="10515600" cy="566860"/>
          </a:xfrm>
        </p:spPr>
        <p:txBody>
          <a:bodyPr>
            <a:normAutofit fontScale="90000"/>
          </a:bodyPr>
          <a:lstStyle/>
          <a:p>
            <a:r>
              <a:rPr lang="en-US" sz="3200" dirty="0"/>
              <a:t>Added on 4/20/2025 in response to HOA deny reasons</a:t>
            </a:r>
            <a:br>
              <a:rPr lang="en-US" sz="3200" dirty="0"/>
            </a:br>
            <a:r>
              <a:rPr lang="en-US" sz="2200" dirty="0"/>
              <a:t>Response: Deny Reason #1</a:t>
            </a:r>
          </a:p>
        </p:txBody>
      </p:sp>
      <p:sp>
        <p:nvSpPr>
          <p:cNvPr id="3" name="Content Placeholder 2">
            <a:extLst>
              <a:ext uri="{FF2B5EF4-FFF2-40B4-BE49-F238E27FC236}">
                <a16:creationId xmlns:a16="http://schemas.microsoft.com/office/drawing/2014/main" id="{FDB0CF11-3CA4-2F2E-6E43-2E1803E7CAA7}"/>
              </a:ext>
            </a:extLst>
          </p:cNvPr>
          <p:cNvSpPr>
            <a:spLocks noGrp="1"/>
          </p:cNvSpPr>
          <p:nvPr>
            <p:ph idx="1"/>
          </p:nvPr>
        </p:nvSpPr>
        <p:spPr>
          <a:xfrm>
            <a:off x="407377" y="1025523"/>
            <a:ext cx="11598695" cy="5495295"/>
          </a:xfrm>
        </p:spPr>
        <p:txBody>
          <a:bodyPr>
            <a:normAutofit/>
          </a:bodyPr>
          <a:lstStyle/>
          <a:p>
            <a:pPr algn="l"/>
            <a:r>
              <a:rPr lang="en-US" sz="1100" b="0" i="0" u="none" strike="noStrike" baseline="0" dirty="0">
                <a:latin typeface="Calibri" panose="020F0502020204030204" pitchFamily="34" charset="0"/>
              </a:rPr>
              <a:t>DRC – 1C2-163—340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b="0" i="0" u="none" strike="noStrike" baseline="0" dirty="0">
                <a:latin typeface="Calibri" panose="020F0502020204030204" pitchFamily="34" charset="0"/>
              </a:rPr>
              <a:t> Drive—Shed Project</a:t>
            </a:r>
          </a:p>
          <a:p>
            <a:pPr marL="0" indent="0" algn="l">
              <a:buNone/>
            </a:pPr>
            <a:r>
              <a:rPr lang="en-US" sz="1100" b="0" i="0" u="none" strike="noStrike" baseline="0" dirty="0">
                <a:latin typeface="Calibri" panose="020F0502020204030204" pitchFamily="34" charset="0"/>
              </a:rPr>
              <a:t>After careful review, the application is denied. This decision is based on the following factors:</a:t>
            </a:r>
            <a:endParaRPr lang="en-US" sz="11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Location and Drainage: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location of the shed raises concerns regarding potential drainage impact on adjacent properties due to the increased impervious surface area. The Residential Design Guidelines regarding Ancillary Structures states that “Structures should not negatively affect neighboring lots.”</a:t>
            </a:r>
          </a:p>
          <a:p>
            <a:pPr marL="0" indent="0" algn="l">
              <a:buNone/>
            </a:pP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Within the original package – there were answers to these concerns – based on this current package / submission I will try to guide the evaluator where these answers exists</a:t>
            </a: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Current Slide 19 and 20 : Shows original flow of water and how the shed would cause any redirect</a:t>
            </a: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Current slide 23 and 24: Drainage map: This reflects the following features</a:t>
            </a:r>
          </a:p>
          <a:p>
            <a:pPr lvl="1">
              <a:buFontTx/>
              <a:buChar char="-"/>
            </a:pPr>
            <a:r>
              <a:rPr lang="en-US" sz="1100" dirty="0">
                <a:latin typeface="Calibri" panose="020F0502020204030204" pitchFamily="34" charset="0"/>
              </a:rPr>
              <a:t>French drain: this is directly behind this shed - leveraged</a:t>
            </a:r>
          </a:p>
          <a:p>
            <a:pPr lvl="1">
              <a:buFontTx/>
              <a:buChar char="-"/>
            </a:pPr>
            <a:r>
              <a:rPr lang="en-US" sz="1100" dirty="0">
                <a:latin typeface="Calibri" panose="020F0502020204030204" pitchFamily="34" charset="0"/>
              </a:rPr>
              <a:t>Guttering: that guttering on rear of shed directs any water collected to the rear of the property and over this French drain</a:t>
            </a:r>
          </a:p>
          <a:p>
            <a:pPr>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Unfortunate reality: per verbal discussion with HOA management and employee – we had built the baseline structure (4 walls and a roof) which was in position from Mid January until April 18, 2025. As the HOA visit may be considered a “misspoken” set of guidance -- we built this shed until we were directed to take it down as per the second deny from DRC (this could be the third deny, it is not clear to me). I’ve asked but the answers are obfuscated on every questions.  So, anyway, the unfortunate reality is – we built the stupid thing and if there were any rain or water concerns – they were actually tested/validated as no impact to the neighbor at that time.  This is also without the structure having gutters.  Neighbor liked it so much; he asked the guy helping me what it would take for him to build a shed like mine.  As this is a very “interpretable” guidance statement for deny – I can get a letter from my neighbor if the HOA wants to go that far on this concern.</a:t>
            </a:r>
          </a:p>
          <a:p>
            <a:pPr>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If drainage map explanation are insufficient – that was directly asked of the HOA management company by email to clarify that so I can get whatever is acceptable for submission</a:t>
            </a:r>
            <a:endParaRPr lang="en-US" sz="7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2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787A-BCFB-191B-4490-B2126EB9D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ADAB2-E502-BEB1-A93E-8B2947F27CE7}"/>
              </a:ext>
            </a:extLst>
          </p:cNvPr>
          <p:cNvSpPr>
            <a:spLocks noGrp="1"/>
          </p:cNvSpPr>
          <p:nvPr>
            <p:ph type="title"/>
          </p:nvPr>
        </p:nvSpPr>
        <p:spPr>
          <a:xfrm>
            <a:off x="600808" y="250826"/>
            <a:ext cx="10515600" cy="566860"/>
          </a:xfrm>
        </p:spPr>
        <p:txBody>
          <a:bodyPr>
            <a:normAutofit fontScale="90000"/>
          </a:bodyPr>
          <a:lstStyle/>
          <a:p>
            <a:r>
              <a:rPr lang="en-US" sz="3200" dirty="0"/>
              <a:t>Added on 4/20/2025 in response to HOA deny reasons</a:t>
            </a:r>
            <a:br>
              <a:rPr lang="en-US" sz="3200" dirty="0"/>
            </a:br>
            <a:r>
              <a:rPr lang="en-US" sz="2200" dirty="0"/>
              <a:t>Response: Deny Reason #2</a:t>
            </a:r>
          </a:p>
        </p:txBody>
      </p:sp>
      <p:sp>
        <p:nvSpPr>
          <p:cNvPr id="3" name="Content Placeholder 2">
            <a:extLst>
              <a:ext uri="{FF2B5EF4-FFF2-40B4-BE49-F238E27FC236}">
                <a16:creationId xmlns:a16="http://schemas.microsoft.com/office/drawing/2014/main" id="{F02810BE-72E3-8B31-1796-63864282A384}"/>
              </a:ext>
            </a:extLst>
          </p:cNvPr>
          <p:cNvSpPr>
            <a:spLocks noGrp="1"/>
          </p:cNvSpPr>
          <p:nvPr>
            <p:ph idx="1"/>
          </p:nvPr>
        </p:nvSpPr>
        <p:spPr>
          <a:xfrm>
            <a:off x="407377" y="1025523"/>
            <a:ext cx="11598695" cy="5495295"/>
          </a:xfrm>
        </p:spPr>
        <p:txBody>
          <a:bodyPr>
            <a:normAutofit/>
          </a:bodyPr>
          <a:lstStyle/>
          <a:p>
            <a:pPr algn="l"/>
            <a:r>
              <a:rPr lang="en-US" sz="1100" b="0" i="0" u="none" strike="noStrike" baseline="0" dirty="0">
                <a:latin typeface="Calibri" panose="020F0502020204030204" pitchFamily="34" charset="0"/>
              </a:rPr>
              <a:t>DRC – 1C2-163—340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b="0" i="0" u="none" strike="noStrike" baseline="0" dirty="0">
                <a:latin typeface="Calibri" panose="020F0502020204030204" pitchFamily="34" charset="0"/>
              </a:rPr>
              <a:t> Drive—Shed Project</a:t>
            </a:r>
          </a:p>
          <a:p>
            <a:pPr marL="0" indent="0" algn="l">
              <a:buNone/>
            </a:pPr>
            <a:r>
              <a:rPr lang="en-US" sz="1100" b="0" i="0" u="none" strike="noStrike" baseline="0" dirty="0">
                <a:latin typeface="Calibri" panose="020F0502020204030204" pitchFamily="34" charset="0"/>
              </a:rPr>
              <a:t>After careful review, the application is denied. This decision is based on the following factors:</a:t>
            </a:r>
            <a:endParaRPr lang="en-US" sz="11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Compliance with Residential Design Guidelines: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Residential Design Guidelines stipulate that ancillary structures should be situated at the “rear of the property and effectively screened from public view” and neighboring homes. The current location does not align with this guideline.</a:t>
            </a:r>
          </a:p>
          <a:p>
            <a:pPr marL="0" indent="0" algn="l">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Within the original package – there were answers to these concerns – based on this current package / submission I will try to guide the evaluator where these answers exists</a:t>
            </a: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Shown on Slides 21 and 22 – SLOPE concerns</a:t>
            </a: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Unfortunate reality: because there is a 33 degree drop off slope, the furthest to the rear of the property a shed could go is the current target location.  Otherwise, there would be requirements to build a cement block retaining wall that would be unsightly to create a level space.  Additionally, the shed was target to this side of the yard to handle any drainage concerns due to the French drain existing on that side of the yard.</a:t>
            </a:r>
          </a:p>
          <a:p>
            <a:pPr algn="l">
              <a:buFontTx/>
              <a:buChar char="-"/>
            </a:pPr>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04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F8A9-51E8-CF8D-5CAC-5581CC816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32484-0470-5555-C572-7AC4440752F0}"/>
              </a:ext>
            </a:extLst>
          </p:cNvPr>
          <p:cNvSpPr>
            <a:spLocks noGrp="1"/>
          </p:cNvSpPr>
          <p:nvPr>
            <p:ph type="title"/>
          </p:nvPr>
        </p:nvSpPr>
        <p:spPr>
          <a:xfrm>
            <a:off x="600808" y="250826"/>
            <a:ext cx="10515600" cy="566860"/>
          </a:xfrm>
        </p:spPr>
        <p:txBody>
          <a:bodyPr>
            <a:normAutofit fontScale="90000"/>
          </a:bodyPr>
          <a:lstStyle/>
          <a:p>
            <a:r>
              <a:rPr lang="en-US" sz="3200" dirty="0"/>
              <a:t>Added on 4/20/2025 in response to HOA deny reasons</a:t>
            </a:r>
            <a:br>
              <a:rPr lang="en-US" sz="3200" dirty="0"/>
            </a:br>
            <a:r>
              <a:rPr lang="en-US" sz="2200" dirty="0"/>
              <a:t>Response: Deny Reason #3</a:t>
            </a:r>
          </a:p>
        </p:txBody>
      </p:sp>
      <p:sp>
        <p:nvSpPr>
          <p:cNvPr id="3" name="Content Placeholder 2">
            <a:extLst>
              <a:ext uri="{FF2B5EF4-FFF2-40B4-BE49-F238E27FC236}">
                <a16:creationId xmlns:a16="http://schemas.microsoft.com/office/drawing/2014/main" id="{BE9B4B09-305B-28F2-6DE7-A64B6C2D87A9}"/>
              </a:ext>
            </a:extLst>
          </p:cNvPr>
          <p:cNvSpPr>
            <a:spLocks noGrp="1"/>
          </p:cNvSpPr>
          <p:nvPr>
            <p:ph idx="1"/>
          </p:nvPr>
        </p:nvSpPr>
        <p:spPr>
          <a:xfrm>
            <a:off x="407377" y="1025523"/>
            <a:ext cx="11598695" cy="5495295"/>
          </a:xfrm>
        </p:spPr>
        <p:txBody>
          <a:bodyPr>
            <a:normAutofit/>
          </a:bodyPr>
          <a:lstStyle/>
          <a:p>
            <a:pPr algn="l"/>
            <a:r>
              <a:rPr lang="en-US" sz="1100" b="0" i="0" u="none" strike="noStrike" baseline="0" dirty="0">
                <a:latin typeface="Calibri" panose="020F0502020204030204" pitchFamily="34" charset="0"/>
              </a:rPr>
              <a:t>DRC – 1C2-163—340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b="0" i="0" u="none" strike="noStrike" baseline="0" dirty="0">
                <a:latin typeface="Calibri" panose="020F0502020204030204" pitchFamily="34" charset="0"/>
              </a:rPr>
              <a:t> Drive—Shed Project</a:t>
            </a:r>
          </a:p>
          <a:p>
            <a:pPr marL="0" indent="0" algn="l">
              <a:buNone/>
            </a:pPr>
            <a:r>
              <a:rPr lang="en-US" sz="1100" b="0" i="0" u="none" strike="noStrike" baseline="0" dirty="0">
                <a:latin typeface="Calibri" panose="020F0502020204030204" pitchFamily="34" charset="0"/>
              </a:rPr>
              <a:t>After careful review, the application is denied. This decision is based on the following factors:</a:t>
            </a:r>
            <a:endParaRPr lang="en-US" sz="11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Property Line Setback: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There is a lack of clarity regarding the shed's precise location relative to the side property line. The initial application indicated a 3.5-foot setback, which does not meet the required minimum of 5 feet. While the subsequent application indicates a revised 5-foot setback, it remains unclear whether the structure was relocated or if the initial measurement was inaccurate.</a:t>
            </a:r>
          </a:p>
          <a:p>
            <a:pPr marL="0" indent="0" algn="l">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Within the original package – there were answers to these concerns – based on this current package / submission I will try to guide the evaluator where these answers exists</a:t>
            </a:r>
          </a:p>
          <a:p>
            <a:r>
              <a:rPr lang="en-US" sz="1100" dirty="0">
                <a:latin typeface="Calibri" panose="020F0502020204030204" pitchFamily="34" charset="0"/>
                <a:ea typeface="Calibri" panose="020F0502020204030204" pitchFamily="34" charset="0"/>
                <a:cs typeface="Calibri" panose="020F0502020204030204" pitchFamily="34" charset="0"/>
              </a:rPr>
              <a:t>This packed was updated and sent with a statement by email to the HOA-Management-Employee that it submission was updated to be compliant with Easement.  I am uncertain what else to do other than state I noticed during the exemption to permit that the easement was 5 foot and intended to have the shed at 5.5 ft.</a:t>
            </a:r>
          </a:p>
          <a:p>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Communications: I am not sure what to do with this “confusion” concern </a:t>
            </a: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a:t>
            </a:r>
            <a:r>
              <a:rPr lang="en-US" sz="1100" b="1" dirty="0">
                <a:effectLst/>
                <a:latin typeface="Calibri" panose="020F0502020204030204" pitchFamily="34" charset="0"/>
                <a:ea typeface="Calibri" panose="020F0502020204030204" pitchFamily="34" charset="0"/>
                <a:cs typeface="Calibri" panose="020F0502020204030204" pitchFamily="34" charset="0"/>
              </a:rPr>
              <a:t>Slight adjustments on the package for the measurements from property edge (5”BRL required) …”</a:t>
            </a:r>
          </a:p>
          <a:p>
            <a:pPr lvl="1">
              <a:lnSpc>
                <a:spcPct val="100000"/>
              </a:lnSpc>
              <a:spcBef>
                <a:spcPts val="1000"/>
              </a:spcBef>
            </a:pPr>
            <a:r>
              <a:rPr lang="en-US" sz="1100" dirty="0">
                <a:latin typeface="Calibri" panose="020F0502020204030204" pitchFamily="34" charset="0"/>
                <a:ea typeface="Calibri" panose="020F0502020204030204" pitchFamily="34" charset="0"/>
                <a:cs typeface="Calibri" panose="020F0502020204030204" pitchFamily="34" charset="0"/>
              </a:rPr>
              <a:t>I am frustrated this is even in the deny of previous attempt because a simple communication (call, email) could have solved this one</a:t>
            </a:r>
          </a:p>
          <a:p>
            <a:pPr lvl="1"/>
            <a:r>
              <a:rPr lang="en-US" sz="1100" i="0" u="none" strike="noStrike" baseline="0" dirty="0">
                <a:latin typeface="Calibri" panose="020F0502020204030204" pitchFamily="34" charset="0"/>
                <a:ea typeface="Calibri" panose="020F0502020204030204" pitchFamily="34" charset="0"/>
                <a:cs typeface="Calibri" panose="020F0502020204030204" pitchFamily="34" charset="0"/>
              </a:rPr>
              <a:t>EMAIL Copied here:  </a:t>
            </a:r>
            <a:r>
              <a:rPr lang="en-US" sz="1100" b="1" dirty="0">
                <a:effectLst/>
                <a:latin typeface="Calibri" panose="020F0502020204030204" pitchFamily="34" charset="0"/>
                <a:ea typeface="Calibri" panose="020F0502020204030204" pitchFamily="34" charset="0"/>
                <a:cs typeface="Calibri" panose="020F0502020204030204" pitchFamily="34" charset="0"/>
              </a:rPr>
              <a:t>March 12, 2025: HOA Resident to HOA-Management-Company-Employee</a:t>
            </a:r>
          </a:p>
          <a:p>
            <a:pPr lvl="2"/>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p>
          <a:p>
            <a:pPr lvl="2"/>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Wednesday, March 12, 2025 8:24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2"/>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2"/>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2"/>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2"/>
            <a:r>
              <a:rPr lang="en-US" sz="1100" dirty="0">
                <a:effectLst/>
                <a:latin typeface="Calibri" panose="020F0502020204030204" pitchFamily="34" charset="0"/>
                <a:ea typeface="Calibri" panose="020F0502020204030204" pitchFamily="34" charset="0"/>
                <a:cs typeface="Calibri" panose="020F0502020204030204" pitchFamily="34" charset="0"/>
              </a:rPr>
              <a:t>Slight adjustments on the package for the measurements from property edge (5”BRL required) and one comment in the response questions (when reading it over) was a big confusing – so I updated that to have more clarity (slide 5 bullet changed)</a:t>
            </a:r>
          </a:p>
          <a:p>
            <a:pPr lvl="2"/>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657350" lvl="3" indent="-285750">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Shed base is on level ground for 5 foot before a significant slope/break that is about 40 degrees (for 12 Ft)</a:t>
            </a:r>
          </a:p>
          <a:p>
            <a:pPr lvl="2"/>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2"/>
            <a:r>
              <a:rPr lang="en-US" sz="1100" dirty="0">
                <a:effectLst/>
                <a:latin typeface="Calibri" panose="020F0502020204030204" pitchFamily="34" charset="0"/>
                <a:ea typeface="Calibri" panose="020F0502020204030204" pitchFamily="34" charset="0"/>
                <a:cs typeface="Calibri" panose="020F0502020204030204" pitchFamily="34" charset="0"/>
              </a:rPr>
              <a:t>We will get the permit this week and forward that as soon as we have what is required</a:t>
            </a:r>
          </a:p>
          <a:p>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04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4B4D-7FF7-5462-C060-528070E1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71840-01DE-7785-B2A3-689F3C13AF3F}"/>
              </a:ext>
            </a:extLst>
          </p:cNvPr>
          <p:cNvSpPr>
            <a:spLocks noGrp="1"/>
          </p:cNvSpPr>
          <p:nvPr>
            <p:ph type="title"/>
          </p:nvPr>
        </p:nvSpPr>
        <p:spPr>
          <a:xfrm>
            <a:off x="600808" y="250826"/>
            <a:ext cx="10515600" cy="566860"/>
          </a:xfrm>
        </p:spPr>
        <p:txBody>
          <a:bodyPr>
            <a:normAutofit fontScale="90000"/>
          </a:bodyPr>
          <a:lstStyle/>
          <a:p>
            <a:r>
              <a:rPr lang="en-US" sz="3200" dirty="0"/>
              <a:t>Added on 4/20/2025 in response to HOA deny reasons</a:t>
            </a:r>
            <a:br>
              <a:rPr lang="en-US" sz="3200" dirty="0"/>
            </a:br>
            <a:r>
              <a:rPr lang="en-US" sz="2200" dirty="0"/>
              <a:t>Response: Deny Reason #4</a:t>
            </a:r>
          </a:p>
        </p:txBody>
      </p:sp>
      <p:sp>
        <p:nvSpPr>
          <p:cNvPr id="3" name="Content Placeholder 2">
            <a:extLst>
              <a:ext uri="{FF2B5EF4-FFF2-40B4-BE49-F238E27FC236}">
                <a16:creationId xmlns:a16="http://schemas.microsoft.com/office/drawing/2014/main" id="{7A3DDE0C-E36D-E4C6-11C4-68220B111477}"/>
              </a:ext>
            </a:extLst>
          </p:cNvPr>
          <p:cNvSpPr>
            <a:spLocks noGrp="1"/>
          </p:cNvSpPr>
          <p:nvPr>
            <p:ph idx="1"/>
          </p:nvPr>
        </p:nvSpPr>
        <p:spPr>
          <a:xfrm>
            <a:off x="407377" y="1025523"/>
            <a:ext cx="11598695" cy="5495295"/>
          </a:xfrm>
        </p:spPr>
        <p:txBody>
          <a:bodyPr>
            <a:normAutofit/>
          </a:bodyPr>
          <a:lstStyle/>
          <a:p>
            <a:pPr algn="l"/>
            <a:r>
              <a:rPr lang="en-US" sz="1100" b="0" i="0" u="none" strike="noStrike" baseline="0" dirty="0">
                <a:latin typeface="Calibri" panose="020F0502020204030204" pitchFamily="34" charset="0"/>
              </a:rPr>
              <a:t>DRC – 1C2-163—340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b="0" i="0" u="none" strike="noStrike" baseline="0" dirty="0">
                <a:latin typeface="Calibri" panose="020F0502020204030204" pitchFamily="34" charset="0"/>
              </a:rPr>
              <a:t> Drive—Shed Project</a:t>
            </a:r>
          </a:p>
          <a:p>
            <a:pPr marL="0" indent="0" algn="l">
              <a:buNone/>
            </a:pPr>
            <a:r>
              <a:rPr lang="en-US" sz="1100" b="0" i="0" u="none" strike="noStrike" baseline="0" dirty="0">
                <a:latin typeface="Calibri" panose="020F0502020204030204" pitchFamily="34" charset="0"/>
              </a:rPr>
              <a:t>After careful review, the application is denied. This decision is based on the following factors:</a:t>
            </a:r>
            <a:endParaRPr lang="en-US" sz="11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Privacy Wall: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height of the privacy wall is 8 feet; however, the Residential Design Guidelines for Fences and Walls specify that privacy fences/walls are not to exceed 6 feet. Additionally, the Yard Features portion of the Residential Design Guidelines state that yard features, such as sheds, should be properly screened with landscaping</a:t>
            </a:r>
          </a:p>
          <a:p>
            <a:pPr marL="0" indent="0" algn="l">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Not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sure what to do with this: This is a no brainer- fine, It will be 6 foot in height.  I will update the plan with that number</a:t>
            </a:r>
          </a:p>
          <a:p>
            <a:pPr algn="l">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Alternatively,</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HOA-Management-Employee recommend maybe the use hedges instead. </a:t>
            </a:r>
          </a:p>
          <a:p>
            <a:pPr algn="l">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1100" dirty="0">
                <a:latin typeface="Calibri" panose="020F0502020204030204" pitchFamily="34" charset="0"/>
                <a:ea typeface="Calibri" panose="020F0502020204030204" pitchFamily="34" charset="0"/>
                <a:cs typeface="Calibri" panose="020F0502020204030204" pitchFamily="34" charset="0"/>
              </a:rPr>
              <a:t>Someone tell me what can go here, and I will do that.  The intent of this is to not have this area be “visible” to the neighbor or anyone down the street and that can be solved in 3 minutes on a phone call.  I am not an expert on all the rules that this HOA put in place so somebody take a couple minutes and throw me a lifeline or something?  </a:t>
            </a:r>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56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C85CB-0047-C721-BA7D-935705D58F68}"/>
              </a:ext>
            </a:extLst>
          </p:cNvPr>
          <p:cNvSpPr/>
          <p:nvPr/>
        </p:nvSpPr>
        <p:spPr>
          <a:xfrm>
            <a:off x="2628716" y="5098214"/>
            <a:ext cx="5827059" cy="173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Residence</a:t>
            </a:r>
          </a:p>
        </p:txBody>
      </p:sp>
      <p:sp>
        <p:nvSpPr>
          <p:cNvPr id="5" name="Rectangle 4">
            <a:extLst>
              <a:ext uri="{FF2B5EF4-FFF2-40B4-BE49-F238E27FC236}">
                <a16:creationId xmlns:a16="http://schemas.microsoft.com/office/drawing/2014/main" id="{6560FD60-33A3-2ECF-B442-663223149D74}"/>
              </a:ext>
            </a:extLst>
          </p:cNvPr>
          <p:cNvSpPr/>
          <p:nvPr/>
        </p:nvSpPr>
        <p:spPr>
          <a:xfrm>
            <a:off x="1550894" y="0"/>
            <a:ext cx="8211671"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4A59DB9-1037-ABE8-0ADD-433B603FDAD3}"/>
              </a:ext>
            </a:extLst>
          </p:cNvPr>
          <p:cNvSpPr txBox="1"/>
          <p:nvPr/>
        </p:nvSpPr>
        <p:spPr>
          <a:xfrm>
            <a:off x="44823" y="134470"/>
            <a:ext cx="1559859" cy="646331"/>
          </a:xfrm>
          <a:prstGeom prst="rect">
            <a:avLst/>
          </a:prstGeom>
          <a:noFill/>
        </p:spPr>
        <p:txBody>
          <a:bodyPr wrap="square" rtlCol="0">
            <a:spAutoFit/>
          </a:bodyPr>
          <a:lstStyle/>
          <a:p>
            <a:r>
              <a:rPr lang="en-US" dirty="0"/>
              <a:t>Permitter, Fence line</a:t>
            </a:r>
          </a:p>
        </p:txBody>
      </p:sp>
      <p:sp>
        <p:nvSpPr>
          <p:cNvPr id="7" name="Rectangle 6">
            <a:extLst>
              <a:ext uri="{FF2B5EF4-FFF2-40B4-BE49-F238E27FC236}">
                <a16:creationId xmlns:a16="http://schemas.microsoft.com/office/drawing/2014/main" id="{92290FBC-3989-0857-FEA1-9D141E83D6A7}"/>
              </a:ext>
            </a:extLst>
          </p:cNvPr>
          <p:cNvSpPr/>
          <p:nvPr/>
        </p:nvSpPr>
        <p:spPr>
          <a:xfrm>
            <a:off x="7628966" y="1743635"/>
            <a:ext cx="1640540" cy="2124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Shed</a:t>
            </a:r>
          </a:p>
          <a:p>
            <a:pPr algn="ctr"/>
            <a:r>
              <a:rPr lang="en-US" dirty="0"/>
              <a:t>10x14</a:t>
            </a:r>
          </a:p>
        </p:txBody>
      </p:sp>
      <p:sp>
        <p:nvSpPr>
          <p:cNvPr id="8" name="Rectangle 7">
            <a:extLst>
              <a:ext uri="{FF2B5EF4-FFF2-40B4-BE49-F238E27FC236}">
                <a16:creationId xmlns:a16="http://schemas.microsoft.com/office/drawing/2014/main" id="{4814EBCF-8585-5684-B537-3D5F179DF8BD}"/>
              </a:ext>
            </a:extLst>
          </p:cNvPr>
          <p:cNvSpPr/>
          <p:nvPr/>
        </p:nvSpPr>
        <p:spPr>
          <a:xfrm>
            <a:off x="5576047" y="2254624"/>
            <a:ext cx="2052919" cy="133216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Paver Patio</a:t>
            </a:r>
          </a:p>
          <a:p>
            <a:pPr algn="ctr"/>
            <a:r>
              <a:rPr lang="en-US" dirty="0"/>
              <a:t>10x14</a:t>
            </a:r>
          </a:p>
        </p:txBody>
      </p:sp>
      <p:sp>
        <p:nvSpPr>
          <p:cNvPr id="10" name="TextBox 9">
            <a:extLst>
              <a:ext uri="{FF2B5EF4-FFF2-40B4-BE49-F238E27FC236}">
                <a16:creationId xmlns:a16="http://schemas.microsoft.com/office/drawing/2014/main" id="{B5EA2C1C-2B68-C39A-D1E4-4336AADBCD14}"/>
              </a:ext>
            </a:extLst>
          </p:cNvPr>
          <p:cNvSpPr txBox="1"/>
          <p:nvPr/>
        </p:nvSpPr>
        <p:spPr>
          <a:xfrm>
            <a:off x="3017430" y="2613227"/>
            <a:ext cx="2235888" cy="923330"/>
          </a:xfrm>
          <a:prstGeom prst="rect">
            <a:avLst/>
          </a:prstGeom>
          <a:noFill/>
        </p:spPr>
        <p:txBody>
          <a:bodyPr wrap="square" rtlCol="0">
            <a:spAutoFit/>
          </a:bodyPr>
          <a:lstStyle/>
          <a:p>
            <a:r>
              <a:rPr lang="en-US" dirty="0"/>
              <a:t>Privacy Wall are post and slats to hide the patio and shed</a:t>
            </a:r>
          </a:p>
        </p:txBody>
      </p:sp>
      <p:sp>
        <p:nvSpPr>
          <p:cNvPr id="11" name="Rectangle 10">
            <a:extLst>
              <a:ext uri="{FF2B5EF4-FFF2-40B4-BE49-F238E27FC236}">
                <a16:creationId xmlns:a16="http://schemas.microsoft.com/office/drawing/2014/main" id="{C0B342E6-DADF-CBF8-582C-7099B18107DC}"/>
              </a:ext>
            </a:extLst>
          </p:cNvPr>
          <p:cNvSpPr/>
          <p:nvPr/>
        </p:nvSpPr>
        <p:spPr>
          <a:xfrm>
            <a:off x="7126942" y="3868270"/>
            <a:ext cx="2142564" cy="48857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Paver Patio</a:t>
            </a:r>
          </a:p>
        </p:txBody>
      </p:sp>
      <p:sp>
        <p:nvSpPr>
          <p:cNvPr id="12" name="Rectangle 11">
            <a:extLst>
              <a:ext uri="{FF2B5EF4-FFF2-40B4-BE49-F238E27FC236}">
                <a16:creationId xmlns:a16="http://schemas.microsoft.com/office/drawing/2014/main" id="{BA1024F7-6E7B-DB46-D71E-DCBC50253D01}"/>
              </a:ext>
            </a:extLst>
          </p:cNvPr>
          <p:cNvSpPr/>
          <p:nvPr/>
        </p:nvSpPr>
        <p:spPr>
          <a:xfrm>
            <a:off x="8695764" y="4356846"/>
            <a:ext cx="573742" cy="25011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Paver Walk</a:t>
            </a:r>
          </a:p>
        </p:txBody>
      </p:sp>
      <p:sp>
        <p:nvSpPr>
          <p:cNvPr id="13" name="Rectangle: Rounded Corners 12">
            <a:extLst>
              <a:ext uri="{FF2B5EF4-FFF2-40B4-BE49-F238E27FC236}">
                <a16:creationId xmlns:a16="http://schemas.microsoft.com/office/drawing/2014/main" id="{72389E46-966F-FFB9-BAC1-966CB362EA90}"/>
              </a:ext>
            </a:extLst>
          </p:cNvPr>
          <p:cNvSpPr/>
          <p:nvPr/>
        </p:nvSpPr>
        <p:spPr>
          <a:xfrm>
            <a:off x="7794812" y="4917141"/>
            <a:ext cx="233082" cy="2017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609DC57-D1D6-C6AA-FACB-5AEFF23C3332}"/>
              </a:ext>
            </a:extLst>
          </p:cNvPr>
          <p:cNvSpPr txBox="1"/>
          <p:nvPr/>
        </p:nvSpPr>
        <p:spPr>
          <a:xfrm>
            <a:off x="6873712" y="4917141"/>
            <a:ext cx="1001043" cy="276999"/>
          </a:xfrm>
          <a:prstGeom prst="rect">
            <a:avLst/>
          </a:prstGeom>
          <a:noFill/>
        </p:spPr>
        <p:txBody>
          <a:bodyPr wrap="none" rtlCol="0">
            <a:spAutoFit/>
          </a:bodyPr>
          <a:lstStyle/>
          <a:p>
            <a:r>
              <a:rPr lang="en-US" sz="1200" dirty="0"/>
              <a:t>A/C Handler</a:t>
            </a:r>
          </a:p>
        </p:txBody>
      </p:sp>
      <p:sp>
        <p:nvSpPr>
          <p:cNvPr id="31" name="Rectangle 30">
            <a:extLst>
              <a:ext uri="{FF2B5EF4-FFF2-40B4-BE49-F238E27FC236}">
                <a16:creationId xmlns:a16="http://schemas.microsoft.com/office/drawing/2014/main" id="{469FFD06-6642-A8B0-D8FF-9DBDF2AA62E2}"/>
              </a:ext>
            </a:extLst>
          </p:cNvPr>
          <p:cNvSpPr/>
          <p:nvPr/>
        </p:nvSpPr>
        <p:spPr>
          <a:xfrm rot="16200000">
            <a:off x="4646966" y="2939190"/>
            <a:ext cx="1613647" cy="244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Privacy Wall</a:t>
            </a:r>
          </a:p>
        </p:txBody>
      </p:sp>
      <p:sp>
        <p:nvSpPr>
          <p:cNvPr id="32" name="Rectangle 31">
            <a:extLst>
              <a:ext uri="{FF2B5EF4-FFF2-40B4-BE49-F238E27FC236}">
                <a16:creationId xmlns:a16="http://schemas.microsoft.com/office/drawing/2014/main" id="{35999697-A7BF-CDAB-3162-1B97639E9A4C}"/>
              </a:ext>
            </a:extLst>
          </p:cNvPr>
          <p:cNvSpPr/>
          <p:nvPr/>
        </p:nvSpPr>
        <p:spPr>
          <a:xfrm>
            <a:off x="7135907" y="3586790"/>
            <a:ext cx="481876" cy="28148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5812C45-C5DE-FFDB-2FB8-1805377DFBAB}"/>
              </a:ext>
            </a:extLst>
          </p:cNvPr>
          <p:cNvSpPr txBox="1"/>
          <p:nvPr/>
        </p:nvSpPr>
        <p:spPr>
          <a:xfrm>
            <a:off x="8723598" y="6577468"/>
            <a:ext cx="847166" cy="369332"/>
          </a:xfrm>
          <a:prstGeom prst="rect">
            <a:avLst/>
          </a:prstGeom>
          <a:noFill/>
        </p:spPr>
        <p:txBody>
          <a:bodyPr wrap="square" rtlCol="0">
            <a:spAutoFit/>
          </a:bodyPr>
          <a:lstStyle/>
          <a:p>
            <a:r>
              <a:rPr lang="en-US" dirty="0"/>
              <a:t>Gate</a:t>
            </a:r>
          </a:p>
        </p:txBody>
      </p:sp>
      <p:sp>
        <p:nvSpPr>
          <p:cNvPr id="34" name="TextBox 33">
            <a:extLst>
              <a:ext uri="{FF2B5EF4-FFF2-40B4-BE49-F238E27FC236}">
                <a16:creationId xmlns:a16="http://schemas.microsoft.com/office/drawing/2014/main" id="{DAFCDF47-87EA-C7CC-7C95-C49DB0F458B4}"/>
              </a:ext>
            </a:extLst>
          </p:cNvPr>
          <p:cNvSpPr txBox="1"/>
          <p:nvPr/>
        </p:nvSpPr>
        <p:spPr>
          <a:xfrm>
            <a:off x="1828431" y="6548752"/>
            <a:ext cx="847166" cy="369332"/>
          </a:xfrm>
          <a:prstGeom prst="rect">
            <a:avLst/>
          </a:prstGeom>
          <a:noFill/>
        </p:spPr>
        <p:txBody>
          <a:bodyPr wrap="square" rtlCol="0">
            <a:spAutoFit/>
          </a:bodyPr>
          <a:lstStyle/>
          <a:p>
            <a:r>
              <a:rPr lang="en-US" dirty="0"/>
              <a:t>Gate</a:t>
            </a:r>
          </a:p>
        </p:txBody>
      </p:sp>
      <p:sp>
        <p:nvSpPr>
          <p:cNvPr id="35" name="TextBox 34">
            <a:extLst>
              <a:ext uri="{FF2B5EF4-FFF2-40B4-BE49-F238E27FC236}">
                <a16:creationId xmlns:a16="http://schemas.microsoft.com/office/drawing/2014/main" id="{63C48D31-8CE3-8FE6-C90F-EF585A07246C}"/>
              </a:ext>
            </a:extLst>
          </p:cNvPr>
          <p:cNvSpPr txBox="1"/>
          <p:nvPr/>
        </p:nvSpPr>
        <p:spPr>
          <a:xfrm>
            <a:off x="5899515" y="4372980"/>
            <a:ext cx="1895297" cy="461665"/>
          </a:xfrm>
          <a:prstGeom prst="rect">
            <a:avLst/>
          </a:prstGeom>
          <a:noFill/>
        </p:spPr>
        <p:txBody>
          <a:bodyPr wrap="square" rtlCol="0">
            <a:spAutoFit/>
          </a:bodyPr>
          <a:lstStyle/>
          <a:p>
            <a:r>
              <a:rPr lang="en-US" sz="1200" dirty="0"/>
              <a:t>Distance from Residence to Shed is 22 feet</a:t>
            </a:r>
          </a:p>
        </p:txBody>
      </p:sp>
      <p:cxnSp>
        <p:nvCxnSpPr>
          <p:cNvPr id="37" name="Straight Arrow Connector 36">
            <a:extLst>
              <a:ext uri="{FF2B5EF4-FFF2-40B4-BE49-F238E27FC236}">
                <a16:creationId xmlns:a16="http://schemas.microsoft.com/office/drawing/2014/main" id="{AC291AF5-AFF3-4FF6-6EB8-3F2CC7BC9156}"/>
              </a:ext>
            </a:extLst>
          </p:cNvPr>
          <p:cNvCxnSpPr>
            <a:cxnSpLocks/>
            <a:stCxn id="35" idx="0"/>
          </p:cNvCxnSpPr>
          <p:nvPr/>
        </p:nvCxnSpPr>
        <p:spPr>
          <a:xfrm flipV="1">
            <a:off x="6847164" y="3944471"/>
            <a:ext cx="0" cy="428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B7B2999-9CB0-95AA-405C-E061E9C14EC0}"/>
              </a:ext>
            </a:extLst>
          </p:cNvPr>
          <p:cNvCxnSpPr>
            <a:cxnSpLocks/>
            <a:stCxn id="35" idx="2"/>
          </p:cNvCxnSpPr>
          <p:nvPr/>
        </p:nvCxnSpPr>
        <p:spPr>
          <a:xfrm>
            <a:off x="6847164" y="4834645"/>
            <a:ext cx="0" cy="233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C259FCA0-56A7-28F6-9309-FBCCE7655015}"/>
              </a:ext>
            </a:extLst>
          </p:cNvPr>
          <p:cNvSpPr/>
          <p:nvPr/>
        </p:nvSpPr>
        <p:spPr>
          <a:xfrm>
            <a:off x="4917153" y="5121306"/>
            <a:ext cx="1375539" cy="62798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Patio</a:t>
            </a:r>
          </a:p>
        </p:txBody>
      </p:sp>
      <p:grpSp>
        <p:nvGrpSpPr>
          <p:cNvPr id="30" name="Group 29">
            <a:extLst>
              <a:ext uri="{FF2B5EF4-FFF2-40B4-BE49-F238E27FC236}">
                <a16:creationId xmlns:a16="http://schemas.microsoft.com/office/drawing/2014/main" id="{ADA44ECC-D31A-C8FD-84BF-5659BB1CF681}"/>
              </a:ext>
            </a:extLst>
          </p:cNvPr>
          <p:cNvGrpSpPr/>
          <p:nvPr/>
        </p:nvGrpSpPr>
        <p:grpSpPr>
          <a:xfrm>
            <a:off x="4973558" y="5118847"/>
            <a:ext cx="1319134" cy="230832"/>
            <a:chOff x="5736952" y="4435065"/>
            <a:chExt cx="1543788" cy="230832"/>
          </a:xfrm>
        </p:grpSpPr>
        <p:cxnSp>
          <p:nvCxnSpPr>
            <p:cNvPr id="23" name="Straight Arrow Connector 22">
              <a:extLst>
                <a:ext uri="{FF2B5EF4-FFF2-40B4-BE49-F238E27FC236}">
                  <a16:creationId xmlns:a16="http://schemas.microsoft.com/office/drawing/2014/main" id="{B90D5840-8CBD-7BCA-A593-0FC3F32BF74F}"/>
                </a:ext>
              </a:extLst>
            </p:cNvPr>
            <p:cNvCxnSpPr>
              <a:cxnSpLocks/>
              <a:stCxn id="19" idx="1"/>
            </p:cNvCxnSpPr>
            <p:nvPr/>
          </p:nvCxnSpPr>
          <p:spPr>
            <a:xfrm flipH="1" flipV="1">
              <a:off x="5736952" y="4503426"/>
              <a:ext cx="263902" cy="47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DC4B525-465E-9171-709B-B0DC088A3BD5}"/>
                </a:ext>
              </a:extLst>
            </p:cNvPr>
            <p:cNvCxnSpPr>
              <a:cxnSpLocks/>
              <a:stCxn id="19" idx="3"/>
            </p:cNvCxnSpPr>
            <p:nvPr/>
          </p:nvCxnSpPr>
          <p:spPr>
            <a:xfrm flipV="1">
              <a:off x="6918093" y="4503426"/>
              <a:ext cx="362647" cy="47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DADFB0C-D444-9BDB-1CA4-D3F59B627BED}"/>
                </a:ext>
              </a:extLst>
            </p:cNvPr>
            <p:cNvSpPr txBox="1"/>
            <p:nvPr/>
          </p:nvSpPr>
          <p:spPr>
            <a:xfrm>
              <a:off x="6000854" y="4435065"/>
              <a:ext cx="917239" cy="230832"/>
            </a:xfrm>
            <a:prstGeom prst="rect">
              <a:avLst/>
            </a:prstGeom>
            <a:noFill/>
          </p:spPr>
          <p:txBody>
            <a:bodyPr wrap="square" rtlCol="0">
              <a:spAutoFit/>
            </a:bodyPr>
            <a:lstStyle/>
            <a:p>
              <a:pPr algn="ctr"/>
              <a:r>
                <a:rPr lang="en-US" sz="900" dirty="0"/>
                <a:t>Patio Screen</a:t>
              </a:r>
            </a:p>
          </p:txBody>
        </p:sp>
      </p:grpSp>
      <p:sp>
        <p:nvSpPr>
          <p:cNvPr id="21" name="Rectangle 20">
            <a:extLst>
              <a:ext uri="{FF2B5EF4-FFF2-40B4-BE49-F238E27FC236}">
                <a16:creationId xmlns:a16="http://schemas.microsoft.com/office/drawing/2014/main" id="{EF13C1CE-04EC-3670-6D0B-E095D4E61BCA}"/>
              </a:ext>
            </a:extLst>
          </p:cNvPr>
          <p:cNvSpPr/>
          <p:nvPr/>
        </p:nvSpPr>
        <p:spPr>
          <a:xfrm rot="16200000">
            <a:off x="6149081" y="3288465"/>
            <a:ext cx="6828405" cy="2514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French Drain</a:t>
            </a:r>
          </a:p>
        </p:txBody>
      </p:sp>
      <p:sp>
        <p:nvSpPr>
          <p:cNvPr id="2" name="TextBox 1">
            <a:extLst>
              <a:ext uri="{FF2B5EF4-FFF2-40B4-BE49-F238E27FC236}">
                <a16:creationId xmlns:a16="http://schemas.microsoft.com/office/drawing/2014/main" id="{CC64C9F8-7929-1CE8-3310-44A0A4446138}"/>
              </a:ext>
            </a:extLst>
          </p:cNvPr>
          <p:cNvSpPr txBox="1"/>
          <p:nvPr/>
        </p:nvSpPr>
        <p:spPr>
          <a:xfrm>
            <a:off x="2001148" y="257844"/>
            <a:ext cx="7076484" cy="1169551"/>
          </a:xfrm>
          <a:prstGeom prst="rect">
            <a:avLst/>
          </a:prstGeom>
          <a:noFill/>
        </p:spPr>
        <p:txBody>
          <a:bodyPr wrap="square" rtlCol="0">
            <a:spAutoFit/>
          </a:bodyPr>
          <a:lstStyle/>
          <a:p>
            <a:pPr marL="285750" indent="-285750">
              <a:buFontTx/>
              <a:buChar char="-"/>
            </a:pPr>
            <a:r>
              <a:rPr lang="en-US" sz="1400" dirty="0"/>
              <a:t>FRENCH DRAIN - This was installed by Riverside Homes in coordination with (whomever) – when they put in French drain. Next slide explains why this is there.  The shed leverages the French drain for the DRAINAGE and that is shown on DRAINAGE MAP in a later slide (page)</a:t>
            </a:r>
          </a:p>
          <a:p>
            <a:pPr marL="285750" indent="-285750">
              <a:buFontTx/>
              <a:buChar char="-"/>
            </a:pPr>
            <a:endParaRPr lang="en-US" sz="1400" dirty="0"/>
          </a:p>
        </p:txBody>
      </p:sp>
    </p:spTree>
    <p:extLst>
      <p:ext uri="{BB962C8B-B14F-4D97-AF65-F5344CB8AC3E}">
        <p14:creationId xmlns:p14="http://schemas.microsoft.com/office/powerpoint/2010/main" val="121570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2C245-D0FC-8505-16B3-3256A4B7CD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4A25387-674A-01EA-89ED-58C5F13E63AC}"/>
              </a:ext>
            </a:extLst>
          </p:cNvPr>
          <p:cNvSpPr/>
          <p:nvPr/>
        </p:nvSpPr>
        <p:spPr>
          <a:xfrm>
            <a:off x="-248653" y="0"/>
            <a:ext cx="8211671" cy="241450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544FCE-457E-7FC8-949E-149B13E8186E}"/>
              </a:ext>
            </a:extLst>
          </p:cNvPr>
          <p:cNvSpPr/>
          <p:nvPr/>
        </p:nvSpPr>
        <p:spPr>
          <a:xfrm>
            <a:off x="853118" y="1080602"/>
            <a:ext cx="5827059" cy="4132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Residence</a:t>
            </a:r>
          </a:p>
        </p:txBody>
      </p:sp>
      <p:sp>
        <p:nvSpPr>
          <p:cNvPr id="6" name="TextBox 5">
            <a:extLst>
              <a:ext uri="{FF2B5EF4-FFF2-40B4-BE49-F238E27FC236}">
                <a16:creationId xmlns:a16="http://schemas.microsoft.com/office/drawing/2014/main" id="{E9E7084B-09AA-370F-0476-42AFD85AA9CC}"/>
              </a:ext>
            </a:extLst>
          </p:cNvPr>
          <p:cNvSpPr txBox="1"/>
          <p:nvPr/>
        </p:nvSpPr>
        <p:spPr>
          <a:xfrm>
            <a:off x="-76717" y="57565"/>
            <a:ext cx="2735248" cy="369332"/>
          </a:xfrm>
          <a:prstGeom prst="rect">
            <a:avLst/>
          </a:prstGeom>
          <a:noFill/>
        </p:spPr>
        <p:txBody>
          <a:bodyPr wrap="square" rtlCol="0">
            <a:spAutoFit/>
          </a:bodyPr>
          <a:lstStyle/>
          <a:p>
            <a:r>
              <a:rPr lang="en-US" dirty="0"/>
              <a:t>Permitter, Fence line</a:t>
            </a:r>
          </a:p>
        </p:txBody>
      </p:sp>
      <p:sp>
        <p:nvSpPr>
          <p:cNvPr id="12" name="Rectangle 11">
            <a:extLst>
              <a:ext uri="{FF2B5EF4-FFF2-40B4-BE49-F238E27FC236}">
                <a16:creationId xmlns:a16="http://schemas.microsoft.com/office/drawing/2014/main" id="{78750609-4425-A6BB-339C-106393CAAB27}"/>
              </a:ext>
            </a:extLst>
          </p:cNvPr>
          <p:cNvSpPr/>
          <p:nvPr/>
        </p:nvSpPr>
        <p:spPr>
          <a:xfrm>
            <a:off x="6896461" y="352659"/>
            <a:ext cx="565619" cy="632786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Paver Walk</a:t>
            </a:r>
          </a:p>
          <a:p>
            <a:pPr algn="ctr"/>
            <a:endParaRPr lang="en-US" sz="900" dirty="0"/>
          </a:p>
          <a:p>
            <a:pPr algn="ctr"/>
            <a:r>
              <a:rPr lang="en-US" sz="900" dirty="0">
                <a:sym typeface="Wingdings" panose="05000000000000000000" pitchFamily="2" charset="2"/>
              </a:rPr>
              <a:t></a:t>
            </a:r>
          </a:p>
          <a:p>
            <a:pPr algn="ctr"/>
            <a:r>
              <a:rPr lang="en-US" sz="900" dirty="0">
                <a:sym typeface="Wingdings" panose="05000000000000000000" pitchFamily="2" charset="2"/>
              </a:rPr>
              <a:t> 2ft </a:t>
            </a:r>
          </a:p>
          <a:p>
            <a:pPr algn="ctr"/>
            <a:r>
              <a:rPr lang="en-US" sz="900" dirty="0">
                <a:sym typeface="Wingdings" panose="05000000000000000000" pitchFamily="2" charset="2"/>
              </a:rPr>
              <a:t></a:t>
            </a:r>
            <a:endParaRPr lang="en-US" sz="900" dirty="0"/>
          </a:p>
        </p:txBody>
      </p:sp>
      <p:sp>
        <p:nvSpPr>
          <p:cNvPr id="13" name="Rectangle: Rounded Corners 12">
            <a:extLst>
              <a:ext uri="{FF2B5EF4-FFF2-40B4-BE49-F238E27FC236}">
                <a16:creationId xmlns:a16="http://schemas.microsoft.com/office/drawing/2014/main" id="{1FD6F06B-7460-F539-F77B-CDF6A339015D}"/>
              </a:ext>
            </a:extLst>
          </p:cNvPr>
          <p:cNvSpPr/>
          <p:nvPr/>
        </p:nvSpPr>
        <p:spPr>
          <a:xfrm>
            <a:off x="5995509" y="912954"/>
            <a:ext cx="233082" cy="2017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D8B33CC-F604-0EC5-5107-9EC0895711C6}"/>
              </a:ext>
            </a:extLst>
          </p:cNvPr>
          <p:cNvSpPr txBox="1"/>
          <p:nvPr/>
        </p:nvSpPr>
        <p:spPr>
          <a:xfrm>
            <a:off x="5074409" y="912954"/>
            <a:ext cx="1001043" cy="276999"/>
          </a:xfrm>
          <a:prstGeom prst="rect">
            <a:avLst/>
          </a:prstGeom>
          <a:noFill/>
        </p:spPr>
        <p:txBody>
          <a:bodyPr wrap="none" rtlCol="0">
            <a:spAutoFit/>
          </a:bodyPr>
          <a:lstStyle/>
          <a:p>
            <a:r>
              <a:rPr lang="en-US" sz="1200" dirty="0"/>
              <a:t>A/C Handler</a:t>
            </a:r>
          </a:p>
        </p:txBody>
      </p:sp>
      <p:sp>
        <p:nvSpPr>
          <p:cNvPr id="33" name="TextBox 32">
            <a:extLst>
              <a:ext uri="{FF2B5EF4-FFF2-40B4-BE49-F238E27FC236}">
                <a16:creationId xmlns:a16="http://schemas.microsoft.com/office/drawing/2014/main" id="{2E560D3C-B035-2AE9-29DF-A34ACFBEF7FC}"/>
              </a:ext>
            </a:extLst>
          </p:cNvPr>
          <p:cNvSpPr txBox="1"/>
          <p:nvPr/>
        </p:nvSpPr>
        <p:spPr>
          <a:xfrm>
            <a:off x="6832816" y="2229835"/>
            <a:ext cx="847166" cy="369332"/>
          </a:xfrm>
          <a:prstGeom prst="rect">
            <a:avLst/>
          </a:prstGeom>
          <a:noFill/>
        </p:spPr>
        <p:txBody>
          <a:bodyPr wrap="square" rtlCol="0">
            <a:spAutoFit/>
          </a:bodyPr>
          <a:lstStyle/>
          <a:p>
            <a:r>
              <a:rPr lang="en-US" dirty="0"/>
              <a:t>Gate</a:t>
            </a:r>
          </a:p>
        </p:txBody>
      </p:sp>
      <p:sp>
        <p:nvSpPr>
          <p:cNvPr id="34" name="TextBox 33">
            <a:extLst>
              <a:ext uri="{FF2B5EF4-FFF2-40B4-BE49-F238E27FC236}">
                <a16:creationId xmlns:a16="http://schemas.microsoft.com/office/drawing/2014/main" id="{9F2702F8-ED44-A654-9A5D-C4588242DC16}"/>
              </a:ext>
            </a:extLst>
          </p:cNvPr>
          <p:cNvSpPr txBox="1"/>
          <p:nvPr/>
        </p:nvSpPr>
        <p:spPr>
          <a:xfrm>
            <a:off x="-105925" y="2229835"/>
            <a:ext cx="847166" cy="369332"/>
          </a:xfrm>
          <a:prstGeom prst="rect">
            <a:avLst/>
          </a:prstGeom>
          <a:noFill/>
        </p:spPr>
        <p:txBody>
          <a:bodyPr wrap="square" rtlCol="0">
            <a:spAutoFit/>
          </a:bodyPr>
          <a:lstStyle/>
          <a:p>
            <a:r>
              <a:rPr lang="en-US" dirty="0"/>
              <a:t>Gate</a:t>
            </a:r>
          </a:p>
        </p:txBody>
      </p:sp>
      <p:cxnSp>
        <p:nvCxnSpPr>
          <p:cNvPr id="38" name="Straight Arrow Connector 37">
            <a:extLst>
              <a:ext uri="{FF2B5EF4-FFF2-40B4-BE49-F238E27FC236}">
                <a16:creationId xmlns:a16="http://schemas.microsoft.com/office/drawing/2014/main" id="{8F61ACEB-BCAF-D8F5-D73B-E938F43EC57A}"/>
              </a:ext>
            </a:extLst>
          </p:cNvPr>
          <p:cNvCxnSpPr>
            <a:cxnSpLocks/>
          </p:cNvCxnSpPr>
          <p:nvPr/>
        </p:nvCxnSpPr>
        <p:spPr>
          <a:xfrm>
            <a:off x="5047861" y="830458"/>
            <a:ext cx="0" cy="233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6D46717B-1C49-9009-7656-C08CDDF00181}"/>
              </a:ext>
            </a:extLst>
          </p:cNvPr>
          <p:cNvSpPr/>
          <p:nvPr/>
        </p:nvSpPr>
        <p:spPr>
          <a:xfrm>
            <a:off x="3117850" y="1117119"/>
            <a:ext cx="1375539" cy="62798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Patio</a:t>
            </a:r>
          </a:p>
        </p:txBody>
      </p:sp>
      <p:grpSp>
        <p:nvGrpSpPr>
          <p:cNvPr id="30" name="Group 29">
            <a:extLst>
              <a:ext uri="{FF2B5EF4-FFF2-40B4-BE49-F238E27FC236}">
                <a16:creationId xmlns:a16="http://schemas.microsoft.com/office/drawing/2014/main" id="{AD45C5B1-C162-1DA9-C0CC-08A69D24A666}"/>
              </a:ext>
            </a:extLst>
          </p:cNvPr>
          <p:cNvGrpSpPr/>
          <p:nvPr/>
        </p:nvGrpSpPr>
        <p:grpSpPr>
          <a:xfrm>
            <a:off x="3174255" y="1114660"/>
            <a:ext cx="1319134" cy="230832"/>
            <a:chOff x="5736952" y="4435065"/>
            <a:chExt cx="1543788" cy="230832"/>
          </a:xfrm>
        </p:grpSpPr>
        <p:cxnSp>
          <p:nvCxnSpPr>
            <p:cNvPr id="23" name="Straight Arrow Connector 22">
              <a:extLst>
                <a:ext uri="{FF2B5EF4-FFF2-40B4-BE49-F238E27FC236}">
                  <a16:creationId xmlns:a16="http://schemas.microsoft.com/office/drawing/2014/main" id="{A6BA26DE-DDA7-90D3-7544-C29E5EF9F954}"/>
                </a:ext>
              </a:extLst>
            </p:cNvPr>
            <p:cNvCxnSpPr>
              <a:cxnSpLocks/>
              <a:stCxn id="19" idx="1"/>
            </p:cNvCxnSpPr>
            <p:nvPr/>
          </p:nvCxnSpPr>
          <p:spPr>
            <a:xfrm flipH="1" flipV="1">
              <a:off x="5736952" y="4503426"/>
              <a:ext cx="263902" cy="47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6DC09E5-0AFF-4CF0-A3D8-218812825565}"/>
                </a:ext>
              </a:extLst>
            </p:cNvPr>
            <p:cNvCxnSpPr>
              <a:cxnSpLocks/>
              <a:stCxn id="19" idx="3"/>
            </p:cNvCxnSpPr>
            <p:nvPr/>
          </p:nvCxnSpPr>
          <p:spPr>
            <a:xfrm flipV="1">
              <a:off x="6918093" y="4503426"/>
              <a:ext cx="362647" cy="47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A13FE32-716F-644A-047A-501C36BA26B2}"/>
                </a:ext>
              </a:extLst>
            </p:cNvPr>
            <p:cNvSpPr txBox="1"/>
            <p:nvPr/>
          </p:nvSpPr>
          <p:spPr>
            <a:xfrm>
              <a:off x="6000854" y="4435065"/>
              <a:ext cx="917239" cy="230832"/>
            </a:xfrm>
            <a:prstGeom prst="rect">
              <a:avLst/>
            </a:prstGeom>
            <a:noFill/>
          </p:spPr>
          <p:txBody>
            <a:bodyPr wrap="square" rtlCol="0">
              <a:spAutoFit/>
            </a:bodyPr>
            <a:lstStyle/>
            <a:p>
              <a:pPr algn="ctr"/>
              <a:r>
                <a:rPr lang="en-US" sz="900" dirty="0"/>
                <a:t>Patio Screen</a:t>
              </a:r>
            </a:p>
          </p:txBody>
        </p:sp>
      </p:grpSp>
      <p:sp>
        <p:nvSpPr>
          <p:cNvPr id="2" name="Rectangle 1">
            <a:extLst>
              <a:ext uri="{FF2B5EF4-FFF2-40B4-BE49-F238E27FC236}">
                <a16:creationId xmlns:a16="http://schemas.microsoft.com/office/drawing/2014/main" id="{156D116C-C2C0-5DD5-3CE1-0E0AC0013F9D}"/>
              </a:ext>
            </a:extLst>
          </p:cNvPr>
          <p:cNvSpPr/>
          <p:nvPr/>
        </p:nvSpPr>
        <p:spPr>
          <a:xfrm>
            <a:off x="4148819" y="6169990"/>
            <a:ext cx="2507652" cy="51053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 Porch</a:t>
            </a:r>
          </a:p>
        </p:txBody>
      </p:sp>
      <p:sp>
        <p:nvSpPr>
          <p:cNvPr id="3" name="Rectangle 2">
            <a:extLst>
              <a:ext uri="{FF2B5EF4-FFF2-40B4-BE49-F238E27FC236}">
                <a16:creationId xmlns:a16="http://schemas.microsoft.com/office/drawing/2014/main" id="{96314AF7-B6BB-A276-BEA5-91F45BE9C46D}"/>
              </a:ext>
            </a:extLst>
          </p:cNvPr>
          <p:cNvSpPr/>
          <p:nvPr/>
        </p:nvSpPr>
        <p:spPr>
          <a:xfrm>
            <a:off x="3399754" y="5247613"/>
            <a:ext cx="729071" cy="1432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Entry</a:t>
            </a:r>
          </a:p>
        </p:txBody>
      </p:sp>
      <p:sp>
        <p:nvSpPr>
          <p:cNvPr id="9" name="Rectangle 8">
            <a:extLst>
              <a:ext uri="{FF2B5EF4-FFF2-40B4-BE49-F238E27FC236}">
                <a16:creationId xmlns:a16="http://schemas.microsoft.com/office/drawing/2014/main" id="{CB609D10-9B56-8B9F-F5E8-BA47062FE7AF}"/>
              </a:ext>
            </a:extLst>
          </p:cNvPr>
          <p:cNvSpPr/>
          <p:nvPr/>
        </p:nvSpPr>
        <p:spPr>
          <a:xfrm>
            <a:off x="4150676" y="5213556"/>
            <a:ext cx="2527644" cy="956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Part of residence</a:t>
            </a:r>
          </a:p>
        </p:txBody>
      </p:sp>
      <p:sp>
        <p:nvSpPr>
          <p:cNvPr id="15" name="Rectangle 14">
            <a:extLst>
              <a:ext uri="{FF2B5EF4-FFF2-40B4-BE49-F238E27FC236}">
                <a16:creationId xmlns:a16="http://schemas.microsoft.com/office/drawing/2014/main" id="{1057DFE4-D599-9C0C-6849-B5131A30EDE7}"/>
              </a:ext>
            </a:extLst>
          </p:cNvPr>
          <p:cNvSpPr/>
          <p:nvPr/>
        </p:nvSpPr>
        <p:spPr>
          <a:xfrm>
            <a:off x="6659114" y="6275335"/>
            <a:ext cx="237347" cy="31054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33DFFA-0C88-1997-B164-26E7C9630B84}"/>
              </a:ext>
            </a:extLst>
          </p:cNvPr>
          <p:cNvSpPr/>
          <p:nvPr/>
        </p:nvSpPr>
        <p:spPr>
          <a:xfrm>
            <a:off x="5319516" y="-43482"/>
            <a:ext cx="2142564" cy="44589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Paver Patio</a:t>
            </a:r>
          </a:p>
        </p:txBody>
      </p:sp>
      <p:sp>
        <p:nvSpPr>
          <p:cNvPr id="17" name="TextBox 16">
            <a:extLst>
              <a:ext uri="{FF2B5EF4-FFF2-40B4-BE49-F238E27FC236}">
                <a16:creationId xmlns:a16="http://schemas.microsoft.com/office/drawing/2014/main" id="{B51262E5-8351-E18E-E8A3-9F598F65EABB}"/>
              </a:ext>
            </a:extLst>
          </p:cNvPr>
          <p:cNvSpPr txBox="1"/>
          <p:nvPr/>
        </p:nvSpPr>
        <p:spPr>
          <a:xfrm>
            <a:off x="8129950" y="436758"/>
            <a:ext cx="3943826" cy="6001643"/>
          </a:xfrm>
          <a:prstGeom prst="rect">
            <a:avLst/>
          </a:prstGeom>
          <a:noFill/>
        </p:spPr>
        <p:txBody>
          <a:bodyPr wrap="square" rtlCol="0">
            <a:spAutoFit/>
          </a:bodyPr>
          <a:lstStyle/>
          <a:p>
            <a:r>
              <a:rPr lang="en-US" sz="1200" b="1" dirty="0"/>
              <a:t>Front of the 2-foot walk </a:t>
            </a:r>
            <a:r>
              <a:rPr lang="en-US" sz="1200" dirty="0"/>
              <a:t>goes up the side of the house – ties into the front porch with pavers (same color as driveway).</a:t>
            </a:r>
          </a:p>
          <a:p>
            <a:endParaRPr lang="en-US" sz="1200" dirty="0"/>
          </a:p>
          <a:p>
            <a:r>
              <a:rPr lang="en-US" sz="1200" b="1" dirty="0"/>
              <a:t>Back of the 2-foot walk </a:t>
            </a:r>
            <a:r>
              <a:rPr lang="en-US" sz="1200" dirty="0"/>
              <a:t>ties into the (shed patio) so it looks natural</a:t>
            </a:r>
          </a:p>
          <a:p>
            <a:endParaRPr lang="en-US" sz="1200" dirty="0"/>
          </a:p>
          <a:p>
            <a:r>
              <a:rPr lang="en-US" sz="1200" b="1" dirty="0"/>
              <a:t>Resident has gutters down both sides of the house</a:t>
            </a:r>
            <a:r>
              <a:rPr lang="en-US" sz="1200" dirty="0"/>
              <a:t>. This Paver path sider – the gutters were tied into the French drain</a:t>
            </a:r>
          </a:p>
          <a:p>
            <a:endParaRPr lang="en-US" sz="1200" dirty="0"/>
          </a:p>
          <a:p>
            <a:r>
              <a:rPr lang="en-US" sz="1200" dirty="0"/>
              <a:t>The paver walk is exposed maybe 6 inches and that drainage runs off to the French drain</a:t>
            </a:r>
          </a:p>
          <a:p>
            <a:endParaRPr lang="en-US" sz="1200" dirty="0"/>
          </a:p>
          <a:p>
            <a:r>
              <a:rPr lang="en-US" sz="1200" b="1" dirty="0"/>
              <a:t>French Drain</a:t>
            </a:r>
          </a:p>
          <a:p>
            <a:pPr marL="285750" indent="-285750">
              <a:buFontTx/>
              <a:buChar char="-"/>
            </a:pPr>
            <a:r>
              <a:rPr lang="en-US" sz="1200" dirty="0"/>
              <a:t>This was installed by Riverside Homes in coordination with (whomever) when they put in French drain</a:t>
            </a:r>
          </a:p>
          <a:p>
            <a:pPr marL="285750" indent="-285750">
              <a:buFontTx/>
              <a:buChar char="-"/>
            </a:pPr>
            <a:r>
              <a:rPr lang="en-US" sz="1200" dirty="0"/>
              <a:t>You cannot walk between these house as it is complete MARSH </a:t>
            </a:r>
          </a:p>
          <a:p>
            <a:endParaRPr lang="en-US" sz="1200" dirty="0"/>
          </a:p>
          <a:p>
            <a:r>
              <a:rPr lang="en-US" sz="1200" dirty="0"/>
              <a:t>…And if you are disabled like the resident, you have slip and fall concerns. </a:t>
            </a:r>
            <a:r>
              <a:rPr lang="en-US" sz="1200" b="1" dirty="0"/>
              <a:t>Resident need requirement:</a:t>
            </a:r>
          </a:p>
          <a:p>
            <a:pPr marL="285750" indent="-285750">
              <a:buFontTx/>
              <a:buChar char="-"/>
            </a:pPr>
            <a:r>
              <a:rPr lang="en-US" sz="1200" dirty="0"/>
              <a:t>No one asked or seems to care but here it goes:  My knees are shot, three surgeries to date.  After I got rattled when my armored vehicle was BLOWN UP in IRAQ – spinal damage does not help with balance.  I can navigate it but as I get older – trying to do this tap dance over marsh land is not an easy task.  The walkway is to have a dry path</a:t>
            </a:r>
          </a:p>
          <a:p>
            <a:pPr marL="285750" indent="-285750">
              <a:buFontTx/>
              <a:buChar char="-"/>
            </a:pPr>
            <a:endParaRPr lang="en-US" sz="1200" dirty="0"/>
          </a:p>
          <a:p>
            <a:pPr marL="285750" indent="-285750">
              <a:buFontTx/>
              <a:buChar char="-"/>
            </a:pPr>
            <a:endParaRPr lang="en-US" sz="1200" dirty="0"/>
          </a:p>
        </p:txBody>
      </p:sp>
      <p:sp>
        <p:nvSpPr>
          <p:cNvPr id="20" name="Rectangle 19">
            <a:extLst>
              <a:ext uri="{FF2B5EF4-FFF2-40B4-BE49-F238E27FC236}">
                <a16:creationId xmlns:a16="http://schemas.microsoft.com/office/drawing/2014/main" id="{76A39607-7BE5-5429-93F3-D59788613007}"/>
              </a:ext>
            </a:extLst>
          </p:cNvPr>
          <p:cNvSpPr/>
          <p:nvPr/>
        </p:nvSpPr>
        <p:spPr>
          <a:xfrm rot="16200000">
            <a:off x="5165664" y="2505386"/>
            <a:ext cx="5262238" cy="2514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French Drain</a:t>
            </a:r>
          </a:p>
        </p:txBody>
      </p:sp>
    </p:spTree>
    <p:extLst>
      <p:ext uri="{BB962C8B-B14F-4D97-AF65-F5344CB8AC3E}">
        <p14:creationId xmlns:p14="http://schemas.microsoft.com/office/powerpoint/2010/main" val="394955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0CE08F0-E330-C7D6-C739-B55EB44A1F6D}"/>
                  </a:ext>
                </a:extLst>
              </p14:cNvPr>
              <p14:cNvContentPartPr/>
              <p14:nvPr/>
            </p14:nvContentPartPr>
            <p14:xfrm>
              <a:off x="891878" y="2391079"/>
              <a:ext cx="1927080" cy="2560320"/>
            </p14:xfrm>
          </p:contentPart>
        </mc:Choice>
        <mc:Fallback xmlns="">
          <p:pic>
            <p:nvPicPr>
              <p:cNvPr id="5" name="Ink 4">
                <a:extLst>
                  <a:ext uri="{FF2B5EF4-FFF2-40B4-BE49-F238E27FC236}">
                    <a16:creationId xmlns:a16="http://schemas.microsoft.com/office/drawing/2014/main" id="{30CE08F0-E330-C7D6-C739-B55EB44A1F6D}"/>
                  </a:ext>
                </a:extLst>
              </p:cNvPr>
              <p:cNvPicPr/>
              <p:nvPr/>
            </p:nvPicPr>
            <p:blipFill>
              <a:blip r:embed="rId3"/>
              <a:stretch>
                <a:fillRect/>
              </a:stretch>
            </p:blipFill>
            <p:spPr>
              <a:xfrm>
                <a:off x="885758" y="2384959"/>
                <a:ext cx="1939320" cy="257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8310931-F8C8-4BFC-A5D2-F2908FD482E8}"/>
                  </a:ext>
                </a:extLst>
              </p14:cNvPr>
              <p14:cNvContentPartPr/>
              <p14:nvPr/>
            </p14:nvContentPartPr>
            <p14:xfrm>
              <a:off x="2983118" y="2801839"/>
              <a:ext cx="1368360" cy="1519920"/>
            </p14:xfrm>
          </p:contentPart>
        </mc:Choice>
        <mc:Fallback xmlns="">
          <p:pic>
            <p:nvPicPr>
              <p:cNvPr id="6" name="Ink 5">
                <a:extLst>
                  <a:ext uri="{FF2B5EF4-FFF2-40B4-BE49-F238E27FC236}">
                    <a16:creationId xmlns:a16="http://schemas.microsoft.com/office/drawing/2014/main" id="{68310931-F8C8-4BFC-A5D2-F2908FD482E8}"/>
                  </a:ext>
                </a:extLst>
              </p:cNvPr>
              <p:cNvPicPr/>
              <p:nvPr/>
            </p:nvPicPr>
            <p:blipFill>
              <a:blip r:embed="rId5"/>
              <a:stretch>
                <a:fillRect/>
              </a:stretch>
            </p:blipFill>
            <p:spPr>
              <a:xfrm>
                <a:off x="2976998" y="2795719"/>
                <a:ext cx="1380600" cy="153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D85EDDE-A8F9-2F72-7AF7-9D7DDF4AC3F6}"/>
                  </a:ext>
                </a:extLst>
              </p14:cNvPr>
              <p14:cNvContentPartPr/>
              <p14:nvPr/>
            </p14:nvContentPartPr>
            <p14:xfrm>
              <a:off x="1077638" y="2051599"/>
              <a:ext cx="360" cy="360"/>
            </p14:xfrm>
          </p:contentPart>
        </mc:Choice>
        <mc:Fallback xmlns="">
          <p:pic>
            <p:nvPicPr>
              <p:cNvPr id="7" name="Ink 6">
                <a:extLst>
                  <a:ext uri="{FF2B5EF4-FFF2-40B4-BE49-F238E27FC236}">
                    <a16:creationId xmlns:a16="http://schemas.microsoft.com/office/drawing/2014/main" id="{9D85EDDE-A8F9-2F72-7AF7-9D7DDF4AC3F6}"/>
                  </a:ext>
                </a:extLst>
              </p:cNvPr>
              <p:cNvPicPr/>
              <p:nvPr/>
            </p:nvPicPr>
            <p:blipFill>
              <a:blip r:embed="rId7"/>
              <a:stretch>
                <a:fillRect/>
              </a:stretch>
            </p:blipFill>
            <p:spPr>
              <a:xfrm>
                <a:off x="1071518" y="2045479"/>
                <a:ext cx="12600" cy="12600"/>
              </a:xfrm>
              <a:prstGeom prst="rect">
                <a:avLst/>
              </a:prstGeom>
            </p:spPr>
          </p:pic>
        </mc:Fallback>
      </mc:AlternateContent>
      <p:sp>
        <p:nvSpPr>
          <p:cNvPr id="2" name="TextBox 1">
            <a:extLst>
              <a:ext uri="{FF2B5EF4-FFF2-40B4-BE49-F238E27FC236}">
                <a16:creationId xmlns:a16="http://schemas.microsoft.com/office/drawing/2014/main" id="{0CCDE48B-CBA0-98BE-91BE-87C6D10B6E31}"/>
              </a:ext>
            </a:extLst>
          </p:cNvPr>
          <p:cNvSpPr txBox="1"/>
          <p:nvPr/>
        </p:nvSpPr>
        <p:spPr>
          <a:xfrm>
            <a:off x="1077638" y="1667521"/>
            <a:ext cx="6408934" cy="369332"/>
          </a:xfrm>
          <a:prstGeom prst="rect">
            <a:avLst/>
          </a:prstGeom>
          <a:noFill/>
        </p:spPr>
        <p:txBody>
          <a:bodyPr wrap="none" rtlCol="0">
            <a:spAutoFit/>
          </a:bodyPr>
          <a:lstStyle/>
          <a:p>
            <a:r>
              <a:rPr lang="en-US" dirty="0"/>
              <a:t>Plan provided signed by HOA-Resident-Masked  – Home Owner</a:t>
            </a:r>
          </a:p>
        </p:txBody>
      </p:sp>
      <p:sp>
        <p:nvSpPr>
          <p:cNvPr id="3" name="Rectangle 2">
            <a:extLst>
              <a:ext uri="{FF2B5EF4-FFF2-40B4-BE49-F238E27FC236}">
                <a16:creationId xmlns:a16="http://schemas.microsoft.com/office/drawing/2014/main" id="{D10105B9-B217-8C5B-BB0B-84BABA466E92}"/>
              </a:ext>
            </a:extLst>
          </p:cNvPr>
          <p:cNvSpPr/>
          <p:nvPr/>
        </p:nvSpPr>
        <p:spPr>
          <a:xfrm>
            <a:off x="614995" y="2391079"/>
            <a:ext cx="5114166" cy="2957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Masked - Signature</a:t>
            </a:r>
          </a:p>
        </p:txBody>
      </p:sp>
    </p:spTree>
    <p:extLst>
      <p:ext uri="{BB962C8B-B14F-4D97-AF65-F5344CB8AC3E}">
        <p14:creationId xmlns:p14="http://schemas.microsoft.com/office/powerpoint/2010/main" val="336476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35725-F4A9-F318-3282-7B6455D08000}"/>
              </a:ext>
            </a:extLst>
          </p:cNvPr>
          <p:cNvPicPr>
            <a:picLocks noChangeAspect="1"/>
          </p:cNvPicPr>
          <p:nvPr/>
        </p:nvPicPr>
        <p:blipFill>
          <a:blip r:embed="rId2"/>
          <a:stretch>
            <a:fillRect/>
          </a:stretch>
        </p:blipFill>
        <p:spPr>
          <a:xfrm>
            <a:off x="119599" y="138499"/>
            <a:ext cx="4600949" cy="3994230"/>
          </a:xfrm>
          <a:prstGeom prst="rect">
            <a:avLst/>
          </a:prstGeom>
        </p:spPr>
      </p:pic>
      <p:sp>
        <p:nvSpPr>
          <p:cNvPr id="6" name="TextBox 5">
            <a:extLst>
              <a:ext uri="{FF2B5EF4-FFF2-40B4-BE49-F238E27FC236}">
                <a16:creationId xmlns:a16="http://schemas.microsoft.com/office/drawing/2014/main" id="{BCBB3BE8-E0D1-7503-EA69-3AE8A10EB07B}"/>
              </a:ext>
            </a:extLst>
          </p:cNvPr>
          <p:cNvSpPr txBox="1"/>
          <p:nvPr/>
        </p:nvSpPr>
        <p:spPr>
          <a:xfrm>
            <a:off x="4920313" y="599665"/>
            <a:ext cx="6840070" cy="276999"/>
          </a:xfrm>
          <a:prstGeom prst="rect">
            <a:avLst/>
          </a:prstGeom>
          <a:noFill/>
        </p:spPr>
        <p:txBody>
          <a:bodyPr wrap="square" rtlCol="0">
            <a:spAutoFit/>
          </a:bodyPr>
          <a:lstStyle/>
          <a:p>
            <a:r>
              <a:rPr lang="en-US" sz="1200" dirty="0"/>
              <a:t>In accordance with the sales order and build / design of the primary residence with matching colors</a:t>
            </a:r>
          </a:p>
        </p:txBody>
      </p:sp>
      <p:graphicFrame>
        <p:nvGraphicFramePr>
          <p:cNvPr id="15" name="Table 14">
            <a:extLst>
              <a:ext uri="{FF2B5EF4-FFF2-40B4-BE49-F238E27FC236}">
                <a16:creationId xmlns:a16="http://schemas.microsoft.com/office/drawing/2014/main" id="{F3785E40-4B33-A7B2-9346-57485180CC3A}"/>
              </a:ext>
            </a:extLst>
          </p:cNvPr>
          <p:cNvGraphicFramePr>
            <a:graphicFrameLocks noGrp="1"/>
          </p:cNvGraphicFramePr>
          <p:nvPr>
            <p:extLst>
              <p:ext uri="{D42A27DB-BD31-4B8C-83A1-F6EECF244321}">
                <p14:modId xmlns:p14="http://schemas.microsoft.com/office/powerpoint/2010/main" val="1771216264"/>
              </p:ext>
            </p:extLst>
          </p:nvPr>
        </p:nvGraphicFramePr>
        <p:xfrm>
          <a:off x="5066059" y="990600"/>
          <a:ext cx="3093110" cy="2438400"/>
        </p:xfrm>
        <a:graphic>
          <a:graphicData uri="http://schemas.openxmlformats.org/drawingml/2006/table">
            <a:tbl>
              <a:tblPr firstRow="1" bandRow="1">
                <a:tableStyleId>{5C22544A-7EE6-4342-B048-85BDC9FD1C3A}</a:tableStyleId>
              </a:tblPr>
              <a:tblGrid>
                <a:gridCol w="1546555">
                  <a:extLst>
                    <a:ext uri="{9D8B030D-6E8A-4147-A177-3AD203B41FA5}">
                      <a16:colId xmlns:a16="http://schemas.microsoft.com/office/drawing/2014/main" val="1391784663"/>
                    </a:ext>
                  </a:extLst>
                </a:gridCol>
                <a:gridCol w="1546555">
                  <a:extLst>
                    <a:ext uri="{9D8B030D-6E8A-4147-A177-3AD203B41FA5}">
                      <a16:colId xmlns:a16="http://schemas.microsoft.com/office/drawing/2014/main" val="3565025425"/>
                    </a:ext>
                  </a:extLst>
                </a:gridCol>
              </a:tblGrid>
              <a:tr h="208754">
                <a:tc>
                  <a:txBody>
                    <a:bodyPr/>
                    <a:lstStyle/>
                    <a:p>
                      <a:r>
                        <a:rPr lang="en-US" sz="1000" dirty="0"/>
                        <a:t>Item</a:t>
                      </a:r>
                    </a:p>
                  </a:txBody>
                  <a:tcPr/>
                </a:tc>
                <a:tc>
                  <a:txBody>
                    <a:bodyPr/>
                    <a:lstStyle/>
                    <a:p>
                      <a:r>
                        <a:rPr lang="en-US" sz="1000" dirty="0"/>
                        <a:t>Color / Palette</a:t>
                      </a:r>
                    </a:p>
                  </a:txBody>
                  <a:tcPr/>
                </a:tc>
                <a:extLst>
                  <a:ext uri="{0D108BD9-81ED-4DB2-BD59-A6C34878D82A}">
                    <a16:rowId xmlns:a16="http://schemas.microsoft.com/office/drawing/2014/main" val="4222352032"/>
                  </a:ext>
                </a:extLst>
              </a:tr>
              <a:tr h="208754">
                <a:tc>
                  <a:txBody>
                    <a:bodyPr/>
                    <a:lstStyle/>
                    <a:p>
                      <a:r>
                        <a:rPr lang="en-US" sz="1000" dirty="0"/>
                        <a:t>Body</a:t>
                      </a:r>
                    </a:p>
                  </a:txBody>
                  <a:tcPr/>
                </a:tc>
                <a:tc>
                  <a:txBody>
                    <a:bodyPr/>
                    <a:lstStyle/>
                    <a:p>
                      <a:r>
                        <a:rPr lang="en-US" sz="1000" dirty="0"/>
                        <a:t>SW 6253 Olympus White</a:t>
                      </a:r>
                    </a:p>
                  </a:txBody>
                  <a:tcPr/>
                </a:tc>
                <a:extLst>
                  <a:ext uri="{0D108BD9-81ED-4DB2-BD59-A6C34878D82A}">
                    <a16:rowId xmlns:a16="http://schemas.microsoft.com/office/drawing/2014/main" val="3503812008"/>
                  </a:ext>
                </a:extLst>
              </a:tr>
              <a:tr h="208754">
                <a:tc>
                  <a:txBody>
                    <a:bodyPr/>
                    <a:lstStyle/>
                    <a:p>
                      <a:r>
                        <a:rPr lang="en-US" sz="1000" dirty="0"/>
                        <a:t>Foundation Edges</a:t>
                      </a:r>
                    </a:p>
                  </a:txBody>
                  <a:tcPr/>
                </a:tc>
                <a:tc>
                  <a:txBody>
                    <a:bodyPr/>
                    <a:lstStyle/>
                    <a:p>
                      <a:r>
                        <a:rPr lang="en-US" sz="1000" dirty="0"/>
                        <a:t>SW 6253 Olympus White</a:t>
                      </a:r>
                    </a:p>
                  </a:txBody>
                  <a:tcPr/>
                </a:tc>
                <a:extLst>
                  <a:ext uri="{0D108BD9-81ED-4DB2-BD59-A6C34878D82A}">
                    <a16:rowId xmlns:a16="http://schemas.microsoft.com/office/drawing/2014/main" val="3630352457"/>
                  </a:ext>
                </a:extLst>
              </a:tr>
              <a:tr h="208754">
                <a:tc>
                  <a:txBody>
                    <a:bodyPr/>
                    <a:lstStyle/>
                    <a:p>
                      <a:r>
                        <a:rPr lang="en-US" sz="1000" dirty="0"/>
                        <a:t>Guttering</a:t>
                      </a:r>
                    </a:p>
                  </a:txBody>
                  <a:tcPr/>
                </a:tc>
                <a:tc>
                  <a:txBody>
                    <a:bodyPr/>
                    <a:lstStyle/>
                    <a:p>
                      <a:r>
                        <a:rPr lang="en-US" sz="1000" dirty="0"/>
                        <a:t>White</a:t>
                      </a:r>
                    </a:p>
                  </a:txBody>
                  <a:tcPr/>
                </a:tc>
                <a:extLst>
                  <a:ext uri="{0D108BD9-81ED-4DB2-BD59-A6C34878D82A}">
                    <a16:rowId xmlns:a16="http://schemas.microsoft.com/office/drawing/2014/main" val="195093374"/>
                  </a:ext>
                </a:extLst>
              </a:tr>
              <a:tr h="208754">
                <a:tc>
                  <a:txBody>
                    <a:bodyPr/>
                    <a:lstStyle/>
                    <a:p>
                      <a:r>
                        <a:rPr lang="en-US" sz="1000" dirty="0"/>
                        <a:t>Doors</a:t>
                      </a:r>
                    </a:p>
                  </a:txBody>
                  <a:tcPr/>
                </a:tc>
                <a:tc>
                  <a:txBody>
                    <a:bodyPr/>
                    <a:lstStyle/>
                    <a:p>
                      <a:r>
                        <a:rPr lang="en-US" sz="1000" dirty="0"/>
                        <a:t>7076 Cyberspace</a:t>
                      </a:r>
                    </a:p>
                  </a:txBody>
                  <a:tcPr/>
                </a:tc>
                <a:extLst>
                  <a:ext uri="{0D108BD9-81ED-4DB2-BD59-A6C34878D82A}">
                    <a16:rowId xmlns:a16="http://schemas.microsoft.com/office/drawing/2014/main" val="2476548473"/>
                  </a:ext>
                </a:extLst>
              </a:tr>
              <a:tr h="205894">
                <a:tc>
                  <a:txBody>
                    <a:bodyPr/>
                    <a:lstStyle/>
                    <a:p>
                      <a:r>
                        <a:rPr lang="en-US" sz="1000" dirty="0"/>
                        <a:t>Pavers </a:t>
                      </a:r>
                    </a:p>
                  </a:txBody>
                  <a:tcPr/>
                </a:tc>
                <a:tc>
                  <a:txBody>
                    <a:bodyPr/>
                    <a:lstStyle/>
                    <a:p>
                      <a:r>
                        <a:rPr lang="en-US" sz="1000" dirty="0" err="1"/>
                        <a:t>Tremron</a:t>
                      </a:r>
                      <a:r>
                        <a:rPr lang="en-US" sz="1000" dirty="0"/>
                        <a:t> Glacier</a:t>
                      </a:r>
                    </a:p>
                  </a:txBody>
                  <a:tcPr/>
                </a:tc>
                <a:extLst>
                  <a:ext uri="{0D108BD9-81ED-4DB2-BD59-A6C34878D82A}">
                    <a16:rowId xmlns:a16="http://schemas.microsoft.com/office/drawing/2014/main" val="2348003912"/>
                  </a:ext>
                </a:extLst>
              </a:tr>
              <a:tr h="205894">
                <a:tc>
                  <a:txBody>
                    <a:bodyPr/>
                    <a:lstStyle/>
                    <a:p>
                      <a:r>
                        <a:rPr lang="en-US" sz="1000" dirty="0"/>
                        <a:t>Trim</a:t>
                      </a:r>
                    </a:p>
                  </a:txBody>
                  <a:tcPr/>
                </a:tc>
                <a:tc>
                  <a:txBody>
                    <a:bodyPr/>
                    <a:lstStyle/>
                    <a:p>
                      <a:r>
                        <a:rPr lang="en-US" sz="1000" dirty="0"/>
                        <a:t>7071 Online</a:t>
                      </a:r>
                    </a:p>
                  </a:txBody>
                  <a:tcPr/>
                </a:tc>
                <a:extLst>
                  <a:ext uri="{0D108BD9-81ED-4DB2-BD59-A6C34878D82A}">
                    <a16:rowId xmlns:a16="http://schemas.microsoft.com/office/drawing/2014/main" val="17536425"/>
                  </a:ext>
                </a:extLst>
              </a:tr>
              <a:tr h="205894">
                <a:tc>
                  <a:txBody>
                    <a:bodyPr/>
                    <a:lstStyle/>
                    <a:p>
                      <a:r>
                        <a:rPr lang="en-US" sz="1000" dirty="0"/>
                        <a:t>Privacy Wall</a:t>
                      </a:r>
                    </a:p>
                  </a:txBody>
                  <a:tcPr/>
                </a:tc>
                <a:tc>
                  <a:txBody>
                    <a:bodyPr/>
                    <a:lstStyle/>
                    <a:p>
                      <a:r>
                        <a:rPr lang="en-US" sz="1000" dirty="0"/>
                        <a:t>Wood Stain Natural</a:t>
                      </a:r>
                    </a:p>
                  </a:txBody>
                  <a:tcPr/>
                </a:tc>
                <a:extLst>
                  <a:ext uri="{0D108BD9-81ED-4DB2-BD59-A6C34878D82A}">
                    <a16:rowId xmlns:a16="http://schemas.microsoft.com/office/drawing/2014/main" val="1576210209"/>
                  </a:ext>
                </a:extLst>
              </a:tr>
              <a:tr h="205894">
                <a:tc>
                  <a:txBody>
                    <a:bodyPr/>
                    <a:lstStyle/>
                    <a:p>
                      <a:r>
                        <a:rPr lang="en-US" sz="1000" dirty="0"/>
                        <a:t>Windows</a:t>
                      </a:r>
                    </a:p>
                  </a:txBody>
                  <a:tcPr/>
                </a:tc>
                <a:tc>
                  <a:txBody>
                    <a:bodyPr/>
                    <a:lstStyle/>
                    <a:p>
                      <a:r>
                        <a:rPr lang="en-US" sz="1000" dirty="0"/>
                        <a:t>White in color</a:t>
                      </a:r>
                    </a:p>
                  </a:txBody>
                  <a:tcPr/>
                </a:tc>
                <a:extLst>
                  <a:ext uri="{0D108BD9-81ED-4DB2-BD59-A6C34878D82A}">
                    <a16:rowId xmlns:a16="http://schemas.microsoft.com/office/drawing/2014/main" val="2085932056"/>
                  </a:ext>
                </a:extLst>
              </a:tr>
              <a:tr h="205894">
                <a:tc>
                  <a:txBody>
                    <a:bodyPr/>
                    <a:lstStyle/>
                    <a:p>
                      <a:r>
                        <a:rPr lang="en-US" sz="1000" dirty="0"/>
                        <a:t>Roof</a:t>
                      </a:r>
                    </a:p>
                  </a:txBody>
                  <a:tcPr/>
                </a:tc>
                <a:tc>
                  <a:txBody>
                    <a:bodyPr/>
                    <a:lstStyle/>
                    <a:p>
                      <a:r>
                        <a:rPr lang="en-US" sz="1000" dirty="0"/>
                        <a:t>Dual Black Cambridge</a:t>
                      </a:r>
                    </a:p>
                  </a:txBody>
                  <a:tcPr/>
                </a:tc>
                <a:extLst>
                  <a:ext uri="{0D108BD9-81ED-4DB2-BD59-A6C34878D82A}">
                    <a16:rowId xmlns:a16="http://schemas.microsoft.com/office/drawing/2014/main" val="4182474898"/>
                  </a:ext>
                </a:extLst>
              </a:tr>
            </a:tbl>
          </a:graphicData>
        </a:graphic>
      </p:graphicFrame>
      <p:sp>
        <p:nvSpPr>
          <p:cNvPr id="19" name="TextBox 18">
            <a:extLst>
              <a:ext uri="{FF2B5EF4-FFF2-40B4-BE49-F238E27FC236}">
                <a16:creationId xmlns:a16="http://schemas.microsoft.com/office/drawing/2014/main" id="{C64F9E67-97D8-A3EA-CC1D-ED32DDDCAE83}"/>
              </a:ext>
            </a:extLst>
          </p:cNvPr>
          <p:cNvSpPr txBox="1"/>
          <p:nvPr/>
        </p:nvSpPr>
        <p:spPr>
          <a:xfrm>
            <a:off x="6328738" y="0"/>
            <a:ext cx="6096000" cy="276999"/>
          </a:xfrm>
          <a:prstGeom prst="rect">
            <a:avLst/>
          </a:prstGeom>
          <a:noFill/>
        </p:spPr>
        <p:txBody>
          <a:bodyPr wrap="square">
            <a:spAutoFit/>
          </a:bodyPr>
          <a:lstStyle/>
          <a:p>
            <a:r>
              <a:rPr lang="en-US" sz="1200" dirty="0">
                <a:latin typeface="Calibri" panose="020F0502020204030204" pitchFamily="34" charset="0"/>
              </a:rPr>
              <a:t>3. A material palette for the shed's siding, roof, and trim, along with details on the windows.</a:t>
            </a:r>
            <a:endParaRPr lang="en-US" sz="1200" dirty="0"/>
          </a:p>
        </p:txBody>
      </p:sp>
      <p:pic>
        <p:nvPicPr>
          <p:cNvPr id="8" name="Picture 7">
            <a:extLst>
              <a:ext uri="{FF2B5EF4-FFF2-40B4-BE49-F238E27FC236}">
                <a16:creationId xmlns:a16="http://schemas.microsoft.com/office/drawing/2014/main" id="{0574C277-4491-BE2B-AEAA-29AA134621A9}"/>
              </a:ext>
            </a:extLst>
          </p:cNvPr>
          <p:cNvPicPr>
            <a:picLocks noChangeAspect="1"/>
          </p:cNvPicPr>
          <p:nvPr/>
        </p:nvPicPr>
        <p:blipFill>
          <a:blip r:embed="rId3"/>
          <a:stretch>
            <a:fillRect/>
          </a:stretch>
        </p:blipFill>
        <p:spPr>
          <a:xfrm>
            <a:off x="191317" y="4365812"/>
            <a:ext cx="4547817" cy="2255077"/>
          </a:xfrm>
          <a:prstGeom prst="rect">
            <a:avLst/>
          </a:prstGeom>
        </p:spPr>
      </p:pic>
      <p:graphicFrame>
        <p:nvGraphicFramePr>
          <p:cNvPr id="9" name="Table 8">
            <a:extLst>
              <a:ext uri="{FF2B5EF4-FFF2-40B4-BE49-F238E27FC236}">
                <a16:creationId xmlns:a16="http://schemas.microsoft.com/office/drawing/2014/main" id="{85FDEEC7-B021-2310-C8DE-FF16E8859167}"/>
              </a:ext>
            </a:extLst>
          </p:cNvPr>
          <p:cNvGraphicFramePr>
            <a:graphicFrameLocks noGrp="1"/>
          </p:cNvGraphicFramePr>
          <p:nvPr>
            <p:extLst>
              <p:ext uri="{D42A27DB-BD31-4B8C-83A1-F6EECF244321}">
                <p14:modId xmlns:p14="http://schemas.microsoft.com/office/powerpoint/2010/main" val="570381078"/>
              </p:ext>
            </p:extLst>
          </p:nvPr>
        </p:nvGraphicFramePr>
        <p:xfrm>
          <a:off x="5066059" y="3751666"/>
          <a:ext cx="6548579" cy="2438400"/>
        </p:xfrm>
        <a:graphic>
          <a:graphicData uri="http://schemas.openxmlformats.org/drawingml/2006/table">
            <a:tbl>
              <a:tblPr firstRow="1" bandRow="1">
                <a:tableStyleId>{5C22544A-7EE6-4342-B048-85BDC9FD1C3A}</a:tableStyleId>
              </a:tblPr>
              <a:tblGrid>
                <a:gridCol w="1413872">
                  <a:extLst>
                    <a:ext uri="{9D8B030D-6E8A-4147-A177-3AD203B41FA5}">
                      <a16:colId xmlns:a16="http://schemas.microsoft.com/office/drawing/2014/main" val="1391784663"/>
                    </a:ext>
                  </a:extLst>
                </a:gridCol>
                <a:gridCol w="5134707">
                  <a:extLst>
                    <a:ext uri="{9D8B030D-6E8A-4147-A177-3AD203B41FA5}">
                      <a16:colId xmlns:a16="http://schemas.microsoft.com/office/drawing/2014/main" val="3565025425"/>
                    </a:ext>
                  </a:extLst>
                </a:gridCol>
              </a:tblGrid>
              <a:tr h="208754">
                <a:tc>
                  <a:txBody>
                    <a:bodyPr/>
                    <a:lstStyle/>
                    <a:p>
                      <a:r>
                        <a:rPr lang="en-US" sz="1000" dirty="0"/>
                        <a:t>Item</a:t>
                      </a:r>
                    </a:p>
                  </a:txBody>
                  <a:tcPr/>
                </a:tc>
                <a:tc>
                  <a:txBody>
                    <a:bodyPr/>
                    <a:lstStyle/>
                    <a:p>
                      <a:r>
                        <a:rPr lang="en-US" sz="1000" dirty="0"/>
                        <a:t>Material Type</a:t>
                      </a:r>
                    </a:p>
                  </a:txBody>
                  <a:tcPr/>
                </a:tc>
                <a:extLst>
                  <a:ext uri="{0D108BD9-81ED-4DB2-BD59-A6C34878D82A}">
                    <a16:rowId xmlns:a16="http://schemas.microsoft.com/office/drawing/2014/main" val="4222352032"/>
                  </a:ext>
                </a:extLst>
              </a:tr>
              <a:tr h="208754">
                <a:tc>
                  <a:txBody>
                    <a:bodyPr/>
                    <a:lstStyle/>
                    <a:p>
                      <a:r>
                        <a:rPr lang="en-US" sz="1000" dirty="0"/>
                        <a:t>Body</a:t>
                      </a:r>
                    </a:p>
                  </a:txBody>
                  <a:tcPr/>
                </a:tc>
                <a:tc>
                  <a:txBody>
                    <a:bodyPr/>
                    <a:lstStyle/>
                    <a:p>
                      <a:r>
                        <a:rPr lang="en-US" sz="1000" dirty="0"/>
                        <a:t>2x4 wood, Plyboard, Hardy Board to match design of primary residence</a:t>
                      </a:r>
                    </a:p>
                  </a:txBody>
                  <a:tcPr/>
                </a:tc>
                <a:extLst>
                  <a:ext uri="{0D108BD9-81ED-4DB2-BD59-A6C34878D82A}">
                    <a16:rowId xmlns:a16="http://schemas.microsoft.com/office/drawing/2014/main" val="3503812008"/>
                  </a:ext>
                </a:extLst>
              </a:tr>
              <a:tr h="208754">
                <a:tc>
                  <a:txBody>
                    <a:bodyPr/>
                    <a:lstStyle/>
                    <a:p>
                      <a:r>
                        <a:rPr lang="en-US" sz="1000" dirty="0"/>
                        <a:t>Foundation Edges</a:t>
                      </a:r>
                    </a:p>
                  </a:txBody>
                  <a:tcPr/>
                </a:tc>
                <a:tc>
                  <a:txBody>
                    <a:bodyPr/>
                    <a:lstStyle/>
                    <a:p>
                      <a:r>
                        <a:rPr lang="en-US" sz="1000" dirty="0"/>
                        <a:t>Wood  Strips to match design of primary residence</a:t>
                      </a:r>
                    </a:p>
                  </a:txBody>
                  <a:tcPr/>
                </a:tc>
                <a:extLst>
                  <a:ext uri="{0D108BD9-81ED-4DB2-BD59-A6C34878D82A}">
                    <a16:rowId xmlns:a16="http://schemas.microsoft.com/office/drawing/2014/main" val="3630352457"/>
                  </a:ext>
                </a:extLst>
              </a:tr>
              <a:tr h="208754">
                <a:tc>
                  <a:txBody>
                    <a:bodyPr/>
                    <a:lstStyle/>
                    <a:p>
                      <a:r>
                        <a:rPr lang="en-US" sz="1000" dirty="0"/>
                        <a:t>Guttering</a:t>
                      </a:r>
                    </a:p>
                  </a:txBody>
                  <a:tcPr/>
                </a:tc>
                <a:tc>
                  <a:txBody>
                    <a:bodyPr/>
                    <a:lstStyle/>
                    <a:p>
                      <a:r>
                        <a:rPr lang="en-US" sz="1000" dirty="0"/>
                        <a:t>Aluminum to match design of primary residence</a:t>
                      </a:r>
                    </a:p>
                  </a:txBody>
                  <a:tcPr/>
                </a:tc>
                <a:extLst>
                  <a:ext uri="{0D108BD9-81ED-4DB2-BD59-A6C34878D82A}">
                    <a16:rowId xmlns:a16="http://schemas.microsoft.com/office/drawing/2014/main" val="195093374"/>
                  </a:ext>
                </a:extLst>
              </a:tr>
              <a:tr h="208754">
                <a:tc>
                  <a:txBody>
                    <a:bodyPr/>
                    <a:lstStyle/>
                    <a:p>
                      <a:r>
                        <a:rPr lang="en-US" sz="1000" dirty="0"/>
                        <a:t>Doors</a:t>
                      </a:r>
                    </a:p>
                  </a:txBody>
                  <a:tcPr/>
                </a:tc>
                <a:tc>
                  <a:txBody>
                    <a:bodyPr/>
                    <a:lstStyle/>
                    <a:p>
                      <a:r>
                        <a:rPr lang="en-US" sz="1000" dirty="0"/>
                        <a:t>2x4, Plyboard constructed (custom) to match design of primary residence</a:t>
                      </a:r>
                    </a:p>
                  </a:txBody>
                  <a:tcPr/>
                </a:tc>
                <a:extLst>
                  <a:ext uri="{0D108BD9-81ED-4DB2-BD59-A6C34878D82A}">
                    <a16:rowId xmlns:a16="http://schemas.microsoft.com/office/drawing/2014/main" val="2476548473"/>
                  </a:ext>
                </a:extLst>
              </a:tr>
              <a:tr h="205894">
                <a:tc>
                  <a:txBody>
                    <a:bodyPr/>
                    <a:lstStyle/>
                    <a:p>
                      <a:r>
                        <a:rPr lang="en-US" sz="1000" dirty="0"/>
                        <a:t>Pavers </a:t>
                      </a:r>
                    </a:p>
                  </a:txBody>
                  <a:tcPr/>
                </a:tc>
                <a:tc>
                  <a:txBody>
                    <a:bodyPr/>
                    <a:lstStyle/>
                    <a:p>
                      <a:r>
                        <a:rPr lang="en-US" sz="1000" dirty="0" err="1"/>
                        <a:t>Tremron</a:t>
                      </a:r>
                      <a:r>
                        <a:rPr lang="en-US" sz="1000" dirty="0"/>
                        <a:t> Glacier to match design of primary residence</a:t>
                      </a:r>
                    </a:p>
                  </a:txBody>
                  <a:tcPr/>
                </a:tc>
                <a:extLst>
                  <a:ext uri="{0D108BD9-81ED-4DB2-BD59-A6C34878D82A}">
                    <a16:rowId xmlns:a16="http://schemas.microsoft.com/office/drawing/2014/main" val="2348003912"/>
                  </a:ext>
                </a:extLst>
              </a:tr>
              <a:tr h="205894">
                <a:tc>
                  <a:txBody>
                    <a:bodyPr/>
                    <a:lstStyle/>
                    <a:p>
                      <a:r>
                        <a:rPr lang="en-US" sz="1000" dirty="0"/>
                        <a:t>Trim</a:t>
                      </a:r>
                    </a:p>
                  </a:txBody>
                  <a:tcPr/>
                </a:tc>
                <a:tc>
                  <a:txBody>
                    <a:bodyPr/>
                    <a:lstStyle/>
                    <a:p>
                      <a:r>
                        <a:rPr lang="en-US" sz="1000" dirty="0"/>
                        <a:t>Wooden Trim Strips to match design of primary residence</a:t>
                      </a:r>
                    </a:p>
                  </a:txBody>
                  <a:tcPr/>
                </a:tc>
                <a:extLst>
                  <a:ext uri="{0D108BD9-81ED-4DB2-BD59-A6C34878D82A}">
                    <a16:rowId xmlns:a16="http://schemas.microsoft.com/office/drawing/2014/main" val="17536425"/>
                  </a:ext>
                </a:extLst>
              </a:tr>
              <a:tr h="205894">
                <a:tc>
                  <a:txBody>
                    <a:bodyPr/>
                    <a:lstStyle/>
                    <a:p>
                      <a:r>
                        <a:rPr lang="en-US" sz="1000" dirty="0"/>
                        <a:t>Privacy Wall</a:t>
                      </a:r>
                    </a:p>
                  </a:txBody>
                  <a:tcPr/>
                </a:tc>
                <a:tc>
                  <a:txBody>
                    <a:bodyPr/>
                    <a:lstStyle/>
                    <a:p>
                      <a:r>
                        <a:rPr lang="en-US" sz="1000" dirty="0"/>
                        <a:t>Wood Stain Natural </a:t>
                      </a:r>
                    </a:p>
                  </a:txBody>
                  <a:tcPr/>
                </a:tc>
                <a:extLst>
                  <a:ext uri="{0D108BD9-81ED-4DB2-BD59-A6C34878D82A}">
                    <a16:rowId xmlns:a16="http://schemas.microsoft.com/office/drawing/2014/main" val="1576210209"/>
                  </a:ext>
                </a:extLst>
              </a:tr>
              <a:tr h="205894">
                <a:tc>
                  <a:txBody>
                    <a:bodyPr/>
                    <a:lstStyle/>
                    <a:p>
                      <a:r>
                        <a:rPr lang="en-US" sz="1000" dirty="0"/>
                        <a:t>Windows</a:t>
                      </a:r>
                    </a:p>
                  </a:txBody>
                  <a:tcPr/>
                </a:tc>
                <a:tc>
                  <a:txBody>
                    <a:bodyPr/>
                    <a:lstStyle/>
                    <a:p>
                      <a:r>
                        <a:rPr lang="en-US" sz="1000" dirty="0"/>
                        <a:t>Plastic (PVC) to match design of primary residence</a:t>
                      </a:r>
                    </a:p>
                  </a:txBody>
                  <a:tcPr/>
                </a:tc>
                <a:extLst>
                  <a:ext uri="{0D108BD9-81ED-4DB2-BD59-A6C34878D82A}">
                    <a16:rowId xmlns:a16="http://schemas.microsoft.com/office/drawing/2014/main" val="2085932056"/>
                  </a:ext>
                </a:extLst>
              </a:tr>
              <a:tr h="205894">
                <a:tc>
                  <a:txBody>
                    <a:bodyPr/>
                    <a:lstStyle/>
                    <a:p>
                      <a:r>
                        <a:rPr lang="en-US" sz="1000" dirty="0"/>
                        <a:t>Roof</a:t>
                      </a:r>
                    </a:p>
                  </a:txBody>
                  <a:tcPr/>
                </a:tc>
                <a:tc>
                  <a:txBody>
                    <a:bodyPr/>
                    <a:lstStyle/>
                    <a:p>
                      <a:r>
                        <a:rPr lang="en-US" sz="1000" dirty="0"/>
                        <a:t>Plyboard, Shingles to match design of primary residence</a:t>
                      </a:r>
                    </a:p>
                  </a:txBody>
                  <a:tcPr/>
                </a:tc>
                <a:extLst>
                  <a:ext uri="{0D108BD9-81ED-4DB2-BD59-A6C34878D82A}">
                    <a16:rowId xmlns:a16="http://schemas.microsoft.com/office/drawing/2014/main" val="4182474898"/>
                  </a:ext>
                </a:extLst>
              </a:tr>
            </a:tbl>
          </a:graphicData>
        </a:graphic>
      </p:graphicFrame>
    </p:spTree>
    <p:extLst>
      <p:ext uri="{BB962C8B-B14F-4D97-AF65-F5344CB8AC3E}">
        <p14:creationId xmlns:p14="http://schemas.microsoft.com/office/powerpoint/2010/main" val="379916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3462-EA01-491F-33E6-E42A7E87C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DD4B0-F627-48F8-A78C-BC6831687AA1}"/>
              </a:ext>
            </a:extLst>
          </p:cNvPr>
          <p:cNvSpPr>
            <a:spLocks noGrp="1"/>
          </p:cNvSpPr>
          <p:nvPr>
            <p:ph type="title"/>
          </p:nvPr>
        </p:nvSpPr>
        <p:spPr>
          <a:xfrm>
            <a:off x="4974924" y="68098"/>
            <a:ext cx="7136371" cy="1280689"/>
          </a:xfrm>
        </p:spPr>
        <p:txBody>
          <a:bodyPr>
            <a:noAutofit/>
          </a:bodyPr>
          <a:lstStyle/>
          <a:p>
            <a:r>
              <a:rPr lang="en-US" sz="1200" b="0" i="0" u="none" strike="noStrike" baseline="0" dirty="0">
                <a:latin typeface="Calibri" panose="020F0502020204030204" pitchFamily="34" charset="0"/>
              </a:rPr>
              <a:t>1. Complete drawings with full dimensions (height, width, depth), including window sizes and their dimensions.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2. A site plan showing the shed, hardscaping, and any other improvements, with measurements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from the house and property lines.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Lines representative and not to scale / diagram provided for visual perspective</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Scale </a:t>
            </a:r>
            <a:r>
              <a:rPr lang="en-US" sz="1200" dirty="0">
                <a:latin typeface="Calibri" panose="020F0502020204030204" pitchFamily="34" charset="0"/>
              </a:rPr>
              <a:t>represented by measurements</a:t>
            </a:r>
            <a:endParaRPr lang="en-US" sz="1200" b="0" i="0" u="none" strike="noStrike" baseline="0" dirty="0">
              <a:latin typeface="Calibri" panose="020F0502020204030204" pitchFamily="34" charset="0"/>
            </a:endParaRPr>
          </a:p>
        </p:txBody>
      </p:sp>
      <p:sp>
        <p:nvSpPr>
          <p:cNvPr id="9" name="Rectangle 8">
            <a:extLst>
              <a:ext uri="{FF2B5EF4-FFF2-40B4-BE49-F238E27FC236}">
                <a16:creationId xmlns:a16="http://schemas.microsoft.com/office/drawing/2014/main" id="{DB45CC99-9576-B1F2-F26C-3F7497F74754}"/>
              </a:ext>
            </a:extLst>
          </p:cNvPr>
          <p:cNvSpPr/>
          <p:nvPr/>
        </p:nvSpPr>
        <p:spPr>
          <a:xfrm rot="10800000">
            <a:off x="2803358" y="2415758"/>
            <a:ext cx="7659491" cy="31673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F133AC-4549-E3DD-002F-25F087E8A57E}"/>
              </a:ext>
            </a:extLst>
          </p:cNvPr>
          <p:cNvSpPr/>
          <p:nvPr/>
        </p:nvSpPr>
        <p:spPr>
          <a:xfrm>
            <a:off x="3826412" y="3027492"/>
            <a:ext cx="859892" cy="58614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B305EB-8215-2490-34D1-7D76CCC4F4A9}"/>
              </a:ext>
            </a:extLst>
          </p:cNvPr>
          <p:cNvSpPr/>
          <p:nvPr/>
        </p:nvSpPr>
        <p:spPr>
          <a:xfrm>
            <a:off x="8641373" y="3027492"/>
            <a:ext cx="859892" cy="58614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086688-BBE1-0043-05DC-4E76DE39E306}"/>
              </a:ext>
            </a:extLst>
          </p:cNvPr>
          <p:cNvSpPr/>
          <p:nvPr/>
        </p:nvSpPr>
        <p:spPr>
          <a:xfrm>
            <a:off x="5576745" y="3162307"/>
            <a:ext cx="982320" cy="242080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6E48A37-5D29-6915-92AE-6AC8E93A866A}"/>
              </a:ext>
            </a:extLst>
          </p:cNvPr>
          <p:cNvSpPr/>
          <p:nvPr/>
        </p:nvSpPr>
        <p:spPr>
          <a:xfrm>
            <a:off x="6559065" y="3162307"/>
            <a:ext cx="1078304" cy="242080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08FB68-B107-7A04-B6EE-98E7086B4164}"/>
              </a:ext>
            </a:extLst>
          </p:cNvPr>
          <p:cNvSpPr/>
          <p:nvPr/>
        </p:nvSpPr>
        <p:spPr>
          <a:xfrm>
            <a:off x="2576150" y="2242038"/>
            <a:ext cx="8096176" cy="173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Roof Height: 4 inches</a:t>
            </a:r>
          </a:p>
        </p:txBody>
      </p:sp>
      <p:sp>
        <p:nvSpPr>
          <p:cNvPr id="19" name="TextBox 18">
            <a:extLst>
              <a:ext uri="{FF2B5EF4-FFF2-40B4-BE49-F238E27FC236}">
                <a16:creationId xmlns:a16="http://schemas.microsoft.com/office/drawing/2014/main" id="{99E89758-9F9F-8050-7D2D-DD4607C76F85}"/>
              </a:ext>
            </a:extLst>
          </p:cNvPr>
          <p:cNvSpPr txBox="1"/>
          <p:nvPr/>
        </p:nvSpPr>
        <p:spPr>
          <a:xfrm>
            <a:off x="9571969" y="1988881"/>
            <a:ext cx="1061509" cy="246221"/>
          </a:xfrm>
          <a:prstGeom prst="rect">
            <a:avLst/>
          </a:prstGeom>
          <a:noFill/>
        </p:spPr>
        <p:txBody>
          <a:bodyPr wrap="none" rtlCol="0">
            <a:spAutoFit/>
          </a:bodyPr>
          <a:lstStyle/>
          <a:p>
            <a:r>
              <a:rPr lang="en-US" sz="1000" dirty="0"/>
              <a:t>Overhang 1 foot</a:t>
            </a:r>
          </a:p>
        </p:txBody>
      </p:sp>
      <p:sp>
        <p:nvSpPr>
          <p:cNvPr id="20" name="TextBox 19">
            <a:extLst>
              <a:ext uri="{FF2B5EF4-FFF2-40B4-BE49-F238E27FC236}">
                <a16:creationId xmlns:a16="http://schemas.microsoft.com/office/drawing/2014/main" id="{4F05C3E1-1A52-A7A8-B195-8051B5A81C1D}"/>
              </a:ext>
            </a:extLst>
          </p:cNvPr>
          <p:cNvSpPr txBox="1"/>
          <p:nvPr/>
        </p:nvSpPr>
        <p:spPr>
          <a:xfrm>
            <a:off x="2210585" y="1988881"/>
            <a:ext cx="1061509" cy="246221"/>
          </a:xfrm>
          <a:prstGeom prst="rect">
            <a:avLst/>
          </a:prstGeom>
          <a:noFill/>
        </p:spPr>
        <p:txBody>
          <a:bodyPr wrap="none" rtlCol="0">
            <a:spAutoFit/>
          </a:bodyPr>
          <a:lstStyle/>
          <a:p>
            <a:r>
              <a:rPr lang="en-US" sz="1000" dirty="0"/>
              <a:t>Overhang 1 foot</a:t>
            </a:r>
          </a:p>
        </p:txBody>
      </p:sp>
      <p:sp>
        <p:nvSpPr>
          <p:cNvPr id="22" name="TextBox 21">
            <a:extLst>
              <a:ext uri="{FF2B5EF4-FFF2-40B4-BE49-F238E27FC236}">
                <a16:creationId xmlns:a16="http://schemas.microsoft.com/office/drawing/2014/main" id="{8A9DE3F3-0152-8518-1F38-968633732014}"/>
              </a:ext>
            </a:extLst>
          </p:cNvPr>
          <p:cNvSpPr txBox="1"/>
          <p:nvPr/>
        </p:nvSpPr>
        <p:spPr>
          <a:xfrm>
            <a:off x="577277" y="6361309"/>
            <a:ext cx="1513916" cy="246221"/>
          </a:xfrm>
          <a:prstGeom prst="rect">
            <a:avLst/>
          </a:prstGeom>
          <a:solidFill>
            <a:schemeClr val="bg1"/>
          </a:solidFill>
        </p:spPr>
        <p:txBody>
          <a:bodyPr wrap="square" rtlCol="0">
            <a:spAutoFit/>
          </a:bodyPr>
          <a:lstStyle/>
          <a:p>
            <a:r>
              <a:rPr lang="en-US" sz="1000" dirty="0"/>
              <a:t>Window Measurements</a:t>
            </a:r>
          </a:p>
        </p:txBody>
      </p:sp>
      <p:sp>
        <p:nvSpPr>
          <p:cNvPr id="26" name="Rectangle 25">
            <a:extLst>
              <a:ext uri="{FF2B5EF4-FFF2-40B4-BE49-F238E27FC236}">
                <a16:creationId xmlns:a16="http://schemas.microsoft.com/office/drawing/2014/main" id="{048AC1D3-47B9-E144-93EC-BAC3B9DFBA05}"/>
              </a:ext>
            </a:extLst>
          </p:cNvPr>
          <p:cNvSpPr/>
          <p:nvPr/>
        </p:nvSpPr>
        <p:spPr>
          <a:xfrm>
            <a:off x="3962370" y="5377317"/>
            <a:ext cx="961584"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96.4 inch</a:t>
            </a:r>
          </a:p>
        </p:txBody>
      </p:sp>
      <p:sp>
        <p:nvSpPr>
          <p:cNvPr id="27" name="Rectangle 26">
            <a:extLst>
              <a:ext uri="{FF2B5EF4-FFF2-40B4-BE49-F238E27FC236}">
                <a16:creationId xmlns:a16="http://schemas.microsoft.com/office/drawing/2014/main" id="{52E09DF5-1239-32B7-3050-F49BBD0C20FE}"/>
              </a:ext>
            </a:extLst>
          </p:cNvPr>
          <p:cNvSpPr/>
          <p:nvPr/>
        </p:nvSpPr>
        <p:spPr>
          <a:xfrm>
            <a:off x="3950212" y="2420050"/>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21 inch</a:t>
            </a:r>
          </a:p>
        </p:txBody>
      </p:sp>
      <p:sp>
        <p:nvSpPr>
          <p:cNvPr id="28" name="Rectangle 27">
            <a:extLst>
              <a:ext uri="{FF2B5EF4-FFF2-40B4-BE49-F238E27FC236}">
                <a16:creationId xmlns:a16="http://schemas.microsoft.com/office/drawing/2014/main" id="{57D0BD01-4F30-9BF0-CA7E-493803E3FEAC}"/>
              </a:ext>
            </a:extLst>
          </p:cNvPr>
          <p:cNvSpPr/>
          <p:nvPr/>
        </p:nvSpPr>
        <p:spPr>
          <a:xfrm>
            <a:off x="4751655" y="3603436"/>
            <a:ext cx="803880" cy="1839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12 inch</a:t>
            </a:r>
          </a:p>
        </p:txBody>
      </p:sp>
      <p:sp>
        <p:nvSpPr>
          <p:cNvPr id="29" name="Rectangle 28">
            <a:extLst>
              <a:ext uri="{FF2B5EF4-FFF2-40B4-BE49-F238E27FC236}">
                <a16:creationId xmlns:a16="http://schemas.microsoft.com/office/drawing/2014/main" id="{EF9FE074-CEB3-0062-C872-7E6892770403}"/>
              </a:ext>
            </a:extLst>
          </p:cNvPr>
          <p:cNvSpPr/>
          <p:nvPr/>
        </p:nvSpPr>
        <p:spPr>
          <a:xfrm>
            <a:off x="5637722" y="2474730"/>
            <a:ext cx="839630" cy="135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16 inch</a:t>
            </a:r>
          </a:p>
        </p:txBody>
      </p:sp>
      <p:sp>
        <p:nvSpPr>
          <p:cNvPr id="31" name="TextBox 30">
            <a:extLst>
              <a:ext uri="{FF2B5EF4-FFF2-40B4-BE49-F238E27FC236}">
                <a16:creationId xmlns:a16="http://schemas.microsoft.com/office/drawing/2014/main" id="{871EC1C3-777A-85C3-983D-86C7338FF7AD}"/>
              </a:ext>
            </a:extLst>
          </p:cNvPr>
          <p:cNvSpPr txBox="1"/>
          <p:nvPr/>
        </p:nvSpPr>
        <p:spPr>
          <a:xfrm>
            <a:off x="246734" y="155766"/>
            <a:ext cx="1116011" cy="338554"/>
          </a:xfrm>
          <a:prstGeom prst="rect">
            <a:avLst/>
          </a:prstGeom>
          <a:noFill/>
        </p:spPr>
        <p:txBody>
          <a:bodyPr wrap="square">
            <a:spAutoFit/>
          </a:bodyPr>
          <a:lstStyle>
            <a:defPPr>
              <a:defRPr lang="en-US"/>
            </a:defPPr>
          </a:lstStyle>
          <a:p>
            <a:r>
              <a:rPr lang="en-US" dirty="0"/>
              <a:t>Front View</a:t>
            </a:r>
          </a:p>
        </p:txBody>
      </p:sp>
      <p:sp>
        <p:nvSpPr>
          <p:cNvPr id="32" name="Arrow: Right 31">
            <a:extLst>
              <a:ext uri="{FF2B5EF4-FFF2-40B4-BE49-F238E27FC236}">
                <a16:creationId xmlns:a16="http://schemas.microsoft.com/office/drawing/2014/main" id="{1E5071E0-1706-0567-318D-6890CE2416D7}"/>
              </a:ext>
            </a:extLst>
          </p:cNvPr>
          <p:cNvSpPr/>
          <p:nvPr/>
        </p:nvSpPr>
        <p:spPr>
          <a:xfrm>
            <a:off x="11588262" y="4132052"/>
            <a:ext cx="523033"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557C60A-41E5-E5E6-A294-4A37DC1BD134}"/>
              </a:ext>
            </a:extLst>
          </p:cNvPr>
          <p:cNvSpPr txBox="1"/>
          <p:nvPr/>
        </p:nvSpPr>
        <p:spPr>
          <a:xfrm>
            <a:off x="11440634" y="3701650"/>
            <a:ext cx="854680" cy="400110"/>
          </a:xfrm>
          <a:prstGeom prst="rect">
            <a:avLst/>
          </a:prstGeom>
          <a:noFill/>
        </p:spPr>
        <p:txBody>
          <a:bodyPr wrap="square" rtlCol="0">
            <a:spAutoFit/>
          </a:bodyPr>
          <a:lstStyle/>
          <a:p>
            <a:r>
              <a:rPr lang="en-US" sz="1000" dirty="0"/>
              <a:t>To Primary Residence</a:t>
            </a:r>
          </a:p>
        </p:txBody>
      </p:sp>
      <p:sp>
        <p:nvSpPr>
          <p:cNvPr id="34" name="TextBox 33">
            <a:extLst>
              <a:ext uri="{FF2B5EF4-FFF2-40B4-BE49-F238E27FC236}">
                <a16:creationId xmlns:a16="http://schemas.microsoft.com/office/drawing/2014/main" id="{72CEE851-F164-415F-AA07-3B8142779C35}"/>
              </a:ext>
            </a:extLst>
          </p:cNvPr>
          <p:cNvSpPr txBox="1"/>
          <p:nvPr/>
        </p:nvSpPr>
        <p:spPr>
          <a:xfrm>
            <a:off x="218815" y="3676271"/>
            <a:ext cx="748337" cy="400110"/>
          </a:xfrm>
          <a:prstGeom prst="rect">
            <a:avLst/>
          </a:prstGeom>
          <a:noFill/>
        </p:spPr>
        <p:txBody>
          <a:bodyPr wrap="square" rtlCol="0">
            <a:spAutoFit/>
          </a:bodyPr>
          <a:lstStyle/>
          <a:p>
            <a:r>
              <a:rPr lang="en-US" sz="1000" dirty="0"/>
              <a:t>To Back Fence line</a:t>
            </a:r>
          </a:p>
        </p:txBody>
      </p:sp>
      <p:sp>
        <p:nvSpPr>
          <p:cNvPr id="35" name="Arrow: Right 34">
            <a:extLst>
              <a:ext uri="{FF2B5EF4-FFF2-40B4-BE49-F238E27FC236}">
                <a16:creationId xmlns:a16="http://schemas.microsoft.com/office/drawing/2014/main" id="{DB4808E4-FF4B-05FD-3E9A-4AC989B9D23F}"/>
              </a:ext>
            </a:extLst>
          </p:cNvPr>
          <p:cNvSpPr/>
          <p:nvPr/>
        </p:nvSpPr>
        <p:spPr>
          <a:xfrm rot="10800000">
            <a:off x="271717" y="4122546"/>
            <a:ext cx="607513"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BA85370-453C-C668-9A13-CF3CCBAFE426}"/>
              </a:ext>
            </a:extLst>
          </p:cNvPr>
          <p:cNvSpPr/>
          <p:nvPr/>
        </p:nvSpPr>
        <p:spPr>
          <a:xfrm>
            <a:off x="2780648" y="5584644"/>
            <a:ext cx="7671059" cy="12158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Concrete Pad: 4 inches in height</a:t>
            </a:r>
          </a:p>
        </p:txBody>
      </p:sp>
      <p:cxnSp>
        <p:nvCxnSpPr>
          <p:cNvPr id="43" name="Straight Arrow Connector 42">
            <a:extLst>
              <a:ext uri="{FF2B5EF4-FFF2-40B4-BE49-F238E27FC236}">
                <a16:creationId xmlns:a16="http://schemas.microsoft.com/office/drawing/2014/main" id="{790BA195-13D2-7108-3C80-091C2D257449}"/>
              </a:ext>
            </a:extLst>
          </p:cNvPr>
          <p:cNvCxnSpPr>
            <a:cxnSpLocks/>
          </p:cNvCxnSpPr>
          <p:nvPr/>
        </p:nvCxnSpPr>
        <p:spPr>
          <a:xfrm>
            <a:off x="2091193" y="2480495"/>
            <a:ext cx="0" cy="319177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1061C62-2011-986B-F7EA-0FAA2C8942A3}"/>
              </a:ext>
            </a:extLst>
          </p:cNvPr>
          <p:cNvCxnSpPr>
            <a:cxnSpLocks/>
          </p:cNvCxnSpPr>
          <p:nvPr/>
        </p:nvCxnSpPr>
        <p:spPr>
          <a:xfrm>
            <a:off x="2780648" y="6182457"/>
            <a:ext cx="7682201"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CB3FA09-A385-5406-7AD6-A20239FA28C0}"/>
              </a:ext>
            </a:extLst>
          </p:cNvPr>
          <p:cNvSpPr txBox="1"/>
          <p:nvPr/>
        </p:nvSpPr>
        <p:spPr>
          <a:xfrm>
            <a:off x="5566377" y="3329610"/>
            <a:ext cx="982320" cy="646331"/>
          </a:xfrm>
          <a:prstGeom prst="rect">
            <a:avLst/>
          </a:prstGeom>
          <a:noFill/>
        </p:spPr>
        <p:txBody>
          <a:bodyPr wrap="square" rtlCol="0">
            <a:spAutoFit/>
          </a:bodyPr>
          <a:lstStyle/>
          <a:p>
            <a:r>
              <a:rPr lang="en-US" sz="900" dirty="0"/>
              <a:t>Represents doorway and entrance for measurements</a:t>
            </a:r>
          </a:p>
        </p:txBody>
      </p:sp>
      <p:sp>
        <p:nvSpPr>
          <p:cNvPr id="50" name="TextBox 49">
            <a:extLst>
              <a:ext uri="{FF2B5EF4-FFF2-40B4-BE49-F238E27FC236}">
                <a16:creationId xmlns:a16="http://schemas.microsoft.com/office/drawing/2014/main" id="{AE3D62B8-D99E-7650-4309-8FA58C1564C0}"/>
              </a:ext>
            </a:extLst>
          </p:cNvPr>
          <p:cNvSpPr txBox="1"/>
          <p:nvPr/>
        </p:nvSpPr>
        <p:spPr>
          <a:xfrm>
            <a:off x="6596689" y="3290473"/>
            <a:ext cx="982320" cy="646331"/>
          </a:xfrm>
          <a:prstGeom prst="rect">
            <a:avLst/>
          </a:prstGeom>
          <a:noFill/>
        </p:spPr>
        <p:txBody>
          <a:bodyPr wrap="square" rtlCol="0">
            <a:spAutoFit/>
          </a:bodyPr>
          <a:lstStyle/>
          <a:p>
            <a:r>
              <a:rPr lang="en-US" sz="900" dirty="0"/>
              <a:t>Represents doorway and entrance for measurements</a:t>
            </a:r>
          </a:p>
        </p:txBody>
      </p:sp>
      <p:sp>
        <p:nvSpPr>
          <p:cNvPr id="51" name="TextBox 50">
            <a:extLst>
              <a:ext uri="{FF2B5EF4-FFF2-40B4-BE49-F238E27FC236}">
                <a16:creationId xmlns:a16="http://schemas.microsoft.com/office/drawing/2014/main" id="{C75421BD-0962-F9DF-5306-0B9084225C8B}"/>
              </a:ext>
            </a:extLst>
          </p:cNvPr>
          <p:cNvSpPr txBox="1"/>
          <p:nvPr/>
        </p:nvSpPr>
        <p:spPr>
          <a:xfrm>
            <a:off x="8619689" y="3075694"/>
            <a:ext cx="982320" cy="230832"/>
          </a:xfrm>
          <a:prstGeom prst="rect">
            <a:avLst/>
          </a:prstGeom>
          <a:noFill/>
        </p:spPr>
        <p:txBody>
          <a:bodyPr wrap="square" rtlCol="0">
            <a:spAutoFit/>
          </a:bodyPr>
          <a:lstStyle/>
          <a:p>
            <a:r>
              <a:rPr lang="en-US" sz="900" dirty="0"/>
              <a:t>25x26</a:t>
            </a:r>
          </a:p>
        </p:txBody>
      </p:sp>
      <p:sp>
        <p:nvSpPr>
          <p:cNvPr id="52" name="TextBox 51">
            <a:extLst>
              <a:ext uri="{FF2B5EF4-FFF2-40B4-BE49-F238E27FC236}">
                <a16:creationId xmlns:a16="http://schemas.microsoft.com/office/drawing/2014/main" id="{3786783B-8C50-0C9A-02EB-D1F636288E87}"/>
              </a:ext>
            </a:extLst>
          </p:cNvPr>
          <p:cNvSpPr txBox="1"/>
          <p:nvPr/>
        </p:nvSpPr>
        <p:spPr>
          <a:xfrm>
            <a:off x="3785388" y="3060523"/>
            <a:ext cx="982320" cy="230832"/>
          </a:xfrm>
          <a:prstGeom prst="rect">
            <a:avLst/>
          </a:prstGeom>
          <a:noFill/>
        </p:spPr>
        <p:txBody>
          <a:bodyPr wrap="square" rtlCol="0">
            <a:spAutoFit/>
          </a:bodyPr>
          <a:lstStyle/>
          <a:p>
            <a:r>
              <a:rPr lang="en-US" sz="900" dirty="0"/>
              <a:t>25x26</a:t>
            </a:r>
          </a:p>
        </p:txBody>
      </p:sp>
      <p:cxnSp>
        <p:nvCxnSpPr>
          <p:cNvPr id="53" name="Straight Arrow Connector 52">
            <a:extLst>
              <a:ext uri="{FF2B5EF4-FFF2-40B4-BE49-F238E27FC236}">
                <a16:creationId xmlns:a16="http://schemas.microsoft.com/office/drawing/2014/main" id="{1F3480B6-E662-3BCA-254F-C52963F0A46D}"/>
              </a:ext>
            </a:extLst>
          </p:cNvPr>
          <p:cNvCxnSpPr>
            <a:cxnSpLocks/>
          </p:cNvCxnSpPr>
          <p:nvPr/>
        </p:nvCxnSpPr>
        <p:spPr>
          <a:xfrm>
            <a:off x="3851392" y="3645718"/>
            <a:ext cx="20190" cy="1905318"/>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7129188-3719-FABF-7666-CA2DF54D53C0}"/>
              </a:ext>
            </a:extLst>
          </p:cNvPr>
          <p:cNvCxnSpPr>
            <a:cxnSpLocks/>
          </p:cNvCxnSpPr>
          <p:nvPr/>
        </p:nvCxnSpPr>
        <p:spPr>
          <a:xfrm>
            <a:off x="8693722" y="3645718"/>
            <a:ext cx="20190" cy="1905318"/>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15883155-B125-90E2-6869-E968C6EA6A23}"/>
              </a:ext>
            </a:extLst>
          </p:cNvPr>
          <p:cNvCxnSpPr>
            <a:cxnSpLocks/>
          </p:cNvCxnSpPr>
          <p:nvPr/>
        </p:nvCxnSpPr>
        <p:spPr>
          <a:xfrm flipV="1">
            <a:off x="3890667" y="2414229"/>
            <a:ext cx="0" cy="596997"/>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2B6FEFC2-82B8-B7D1-AB78-C052DC86A3B3}"/>
              </a:ext>
            </a:extLst>
          </p:cNvPr>
          <p:cNvCxnSpPr>
            <a:cxnSpLocks/>
          </p:cNvCxnSpPr>
          <p:nvPr/>
        </p:nvCxnSpPr>
        <p:spPr>
          <a:xfrm>
            <a:off x="5576745" y="2414229"/>
            <a:ext cx="0" cy="743857"/>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FB0BFEA2-508C-6B23-C0AE-47D6F6DEAB2C}"/>
              </a:ext>
            </a:extLst>
          </p:cNvPr>
          <p:cNvCxnSpPr>
            <a:cxnSpLocks/>
          </p:cNvCxnSpPr>
          <p:nvPr/>
        </p:nvCxnSpPr>
        <p:spPr>
          <a:xfrm flipH="1">
            <a:off x="4800364" y="3542819"/>
            <a:ext cx="718021"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A4E5C101-8D79-EADF-1E43-588AF469C9EC}"/>
              </a:ext>
            </a:extLst>
          </p:cNvPr>
          <p:cNvSpPr/>
          <p:nvPr/>
        </p:nvSpPr>
        <p:spPr>
          <a:xfrm>
            <a:off x="2762407" y="3439919"/>
            <a:ext cx="961584"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18 inch</a:t>
            </a:r>
          </a:p>
        </p:txBody>
      </p:sp>
      <p:cxnSp>
        <p:nvCxnSpPr>
          <p:cNvPr id="69" name="Straight Arrow Connector 68">
            <a:extLst>
              <a:ext uri="{FF2B5EF4-FFF2-40B4-BE49-F238E27FC236}">
                <a16:creationId xmlns:a16="http://schemas.microsoft.com/office/drawing/2014/main" id="{B4C6A653-4B7F-DCC0-03FF-DD24006D586D}"/>
              </a:ext>
            </a:extLst>
          </p:cNvPr>
          <p:cNvCxnSpPr>
            <a:cxnSpLocks/>
          </p:cNvCxnSpPr>
          <p:nvPr/>
        </p:nvCxnSpPr>
        <p:spPr>
          <a:xfrm flipH="1">
            <a:off x="2863915" y="3308483"/>
            <a:ext cx="828854"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85D2F7F1-45AC-3782-AC64-46E12C9CA5C3}"/>
              </a:ext>
            </a:extLst>
          </p:cNvPr>
          <p:cNvSpPr/>
          <p:nvPr/>
        </p:nvSpPr>
        <p:spPr>
          <a:xfrm>
            <a:off x="7783225" y="3457232"/>
            <a:ext cx="807674" cy="1564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12 inch</a:t>
            </a:r>
          </a:p>
        </p:txBody>
      </p:sp>
      <p:cxnSp>
        <p:nvCxnSpPr>
          <p:cNvPr id="71" name="Straight Arrow Connector 70">
            <a:extLst>
              <a:ext uri="{FF2B5EF4-FFF2-40B4-BE49-F238E27FC236}">
                <a16:creationId xmlns:a16="http://schemas.microsoft.com/office/drawing/2014/main" id="{60AF0DC8-EDF7-D698-3ED6-6C20C96438A7}"/>
              </a:ext>
            </a:extLst>
          </p:cNvPr>
          <p:cNvCxnSpPr>
            <a:cxnSpLocks/>
          </p:cNvCxnSpPr>
          <p:nvPr/>
        </p:nvCxnSpPr>
        <p:spPr>
          <a:xfrm flipH="1">
            <a:off x="7835728" y="3396615"/>
            <a:ext cx="718021"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35188618-968E-E2FE-37FC-9FFCED1CA730}"/>
              </a:ext>
            </a:extLst>
          </p:cNvPr>
          <p:cNvSpPr/>
          <p:nvPr/>
        </p:nvSpPr>
        <p:spPr>
          <a:xfrm>
            <a:off x="9613324" y="3453353"/>
            <a:ext cx="768068" cy="150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18 inch</a:t>
            </a:r>
          </a:p>
        </p:txBody>
      </p:sp>
      <p:cxnSp>
        <p:nvCxnSpPr>
          <p:cNvPr id="73" name="Straight Arrow Connector 72">
            <a:extLst>
              <a:ext uri="{FF2B5EF4-FFF2-40B4-BE49-F238E27FC236}">
                <a16:creationId xmlns:a16="http://schemas.microsoft.com/office/drawing/2014/main" id="{9B016F53-EE67-340C-102B-F1E68A09C11F}"/>
              </a:ext>
            </a:extLst>
          </p:cNvPr>
          <p:cNvCxnSpPr>
            <a:cxnSpLocks/>
          </p:cNvCxnSpPr>
          <p:nvPr/>
        </p:nvCxnSpPr>
        <p:spPr>
          <a:xfrm flipH="1">
            <a:off x="9626221" y="3392735"/>
            <a:ext cx="718021"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F77F72D9-D25E-87B8-7CE3-3E2E8D72DF14}"/>
              </a:ext>
            </a:extLst>
          </p:cNvPr>
          <p:cNvSpPr/>
          <p:nvPr/>
        </p:nvSpPr>
        <p:spPr>
          <a:xfrm>
            <a:off x="8907944" y="2493911"/>
            <a:ext cx="839630" cy="135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21 inch</a:t>
            </a:r>
          </a:p>
        </p:txBody>
      </p:sp>
      <p:cxnSp>
        <p:nvCxnSpPr>
          <p:cNvPr id="75" name="Straight Arrow Connector 74">
            <a:extLst>
              <a:ext uri="{FF2B5EF4-FFF2-40B4-BE49-F238E27FC236}">
                <a16:creationId xmlns:a16="http://schemas.microsoft.com/office/drawing/2014/main" id="{015C261E-0E83-EEAC-82BE-2AFC12D601F2}"/>
              </a:ext>
            </a:extLst>
          </p:cNvPr>
          <p:cNvCxnSpPr>
            <a:cxnSpLocks/>
          </p:cNvCxnSpPr>
          <p:nvPr/>
        </p:nvCxnSpPr>
        <p:spPr>
          <a:xfrm>
            <a:off x="8846967" y="2433410"/>
            <a:ext cx="0" cy="577816"/>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066A7C8-9840-BF66-9BAE-5BC7BA99D272}"/>
              </a:ext>
            </a:extLst>
          </p:cNvPr>
          <p:cNvCxnSpPr>
            <a:cxnSpLocks/>
          </p:cNvCxnSpPr>
          <p:nvPr/>
        </p:nvCxnSpPr>
        <p:spPr>
          <a:xfrm flipH="1">
            <a:off x="6370511" y="3209690"/>
            <a:ext cx="12247" cy="2341346"/>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9EA02412-4EBD-CD3C-582F-7C0C304510AB}"/>
              </a:ext>
            </a:extLst>
          </p:cNvPr>
          <p:cNvSpPr/>
          <p:nvPr/>
        </p:nvSpPr>
        <p:spPr>
          <a:xfrm>
            <a:off x="5601368" y="4380363"/>
            <a:ext cx="961584"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84 inch</a:t>
            </a:r>
          </a:p>
        </p:txBody>
      </p:sp>
      <p:cxnSp>
        <p:nvCxnSpPr>
          <p:cNvPr id="81" name="Straight Arrow Connector 80">
            <a:extLst>
              <a:ext uri="{FF2B5EF4-FFF2-40B4-BE49-F238E27FC236}">
                <a16:creationId xmlns:a16="http://schemas.microsoft.com/office/drawing/2014/main" id="{94EFCB09-857D-A4DB-095C-B12DF5CDE645}"/>
              </a:ext>
            </a:extLst>
          </p:cNvPr>
          <p:cNvCxnSpPr>
            <a:cxnSpLocks/>
          </p:cNvCxnSpPr>
          <p:nvPr/>
        </p:nvCxnSpPr>
        <p:spPr>
          <a:xfrm flipH="1">
            <a:off x="5601368" y="2939080"/>
            <a:ext cx="947329"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944A4933-7AA9-A932-4348-5D45CC83DC9A}"/>
              </a:ext>
            </a:extLst>
          </p:cNvPr>
          <p:cNvCxnSpPr>
            <a:cxnSpLocks/>
          </p:cNvCxnSpPr>
          <p:nvPr/>
        </p:nvCxnSpPr>
        <p:spPr>
          <a:xfrm flipH="1">
            <a:off x="6614184" y="2939080"/>
            <a:ext cx="947329"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7095D30D-3468-D5C1-7B47-4B04BB1E4B55}"/>
              </a:ext>
            </a:extLst>
          </p:cNvPr>
          <p:cNvSpPr/>
          <p:nvPr/>
        </p:nvSpPr>
        <p:spPr>
          <a:xfrm>
            <a:off x="5686816" y="2703411"/>
            <a:ext cx="803880" cy="1839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27.5 inch</a:t>
            </a:r>
          </a:p>
        </p:txBody>
      </p:sp>
      <p:sp>
        <p:nvSpPr>
          <p:cNvPr id="85" name="Rectangle 84">
            <a:extLst>
              <a:ext uri="{FF2B5EF4-FFF2-40B4-BE49-F238E27FC236}">
                <a16:creationId xmlns:a16="http://schemas.microsoft.com/office/drawing/2014/main" id="{B49D1920-2F02-7177-05BC-4C4C6D40085D}"/>
              </a:ext>
            </a:extLst>
          </p:cNvPr>
          <p:cNvSpPr/>
          <p:nvPr/>
        </p:nvSpPr>
        <p:spPr>
          <a:xfrm>
            <a:off x="6664055" y="2703411"/>
            <a:ext cx="803880" cy="1839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27.5 inch</a:t>
            </a:r>
          </a:p>
        </p:txBody>
      </p:sp>
      <p:sp>
        <p:nvSpPr>
          <p:cNvPr id="6" name="TextBox 5">
            <a:extLst>
              <a:ext uri="{FF2B5EF4-FFF2-40B4-BE49-F238E27FC236}">
                <a16:creationId xmlns:a16="http://schemas.microsoft.com/office/drawing/2014/main" id="{2DCAFAF5-AC73-4BCD-9D19-EBD431F686C9}"/>
              </a:ext>
            </a:extLst>
          </p:cNvPr>
          <p:cNvSpPr txBox="1"/>
          <p:nvPr/>
        </p:nvSpPr>
        <p:spPr>
          <a:xfrm>
            <a:off x="879230" y="2987298"/>
            <a:ext cx="1204080" cy="553998"/>
          </a:xfrm>
          <a:prstGeom prst="rect">
            <a:avLst/>
          </a:prstGeom>
          <a:noFill/>
        </p:spPr>
        <p:txBody>
          <a:bodyPr wrap="square" rtlCol="0">
            <a:spAutoFit/>
          </a:bodyPr>
          <a:lstStyle/>
          <a:p>
            <a:r>
              <a:rPr lang="en-US" sz="1000" dirty="0"/>
              <a:t>Roof is sloped: </a:t>
            </a:r>
          </a:p>
          <a:p>
            <a:r>
              <a:rPr lang="en-US" sz="1000" dirty="0"/>
              <a:t>9 foot 4 inch front</a:t>
            </a:r>
          </a:p>
          <a:p>
            <a:r>
              <a:rPr lang="en-US" sz="1000" dirty="0"/>
              <a:t>8 foot 4 inch rear</a:t>
            </a:r>
          </a:p>
        </p:txBody>
      </p:sp>
    </p:spTree>
    <p:extLst>
      <p:ext uri="{BB962C8B-B14F-4D97-AF65-F5344CB8AC3E}">
        <p14:creationId xmlns:p14="http://schemas.microsoft.com/office/powerpoint/2010/main" val="197175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86F3-9FDB-A911-C971-CBF2C59441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39A192-3C37-FE7D-3955-C66C46C31CF8}"/>
              </a:ext>
            </a:extLst>
          </p:cNvPr>
          <p:cNvSpPr/>
          <p:nvPr/>
        </p:nvSpPr>
        <p:spPr>
          <a:xfrm>
            <a:off x="5565531" y="3084295"/>
            <a:ext cx="4952740" cy="2428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462FDC-E4CC-D7BB-BC31-73C7D017BB10}"/>
              </a:ext>
            </a:extLst>
          </p:cNvPr>
          <p:cNvSpPr/>
          <p:nvPr/>
        </p:nvSpPr>
        <p:spPr>
          <a:xfrm>
            <a:off x="5565531" y="5530363"/>
            <a:ext cx="4976446" cy="1033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Concrete Pad: 4 inches in height</a:t>
            </a:r>
          </a:p>
        </p:txBody>
      </p:sp>
      <p:sp>
        <p:nvSpPr>
          <p:cNvPr id="18" name="TextBox 17">
            <a:extLst>
              <a:ext uri="{FF2B5EF4-FFF2-40B4-BE49-F238E27FC236}">
                <a16:creationId xmlns:a16="http://schemas.microsoft.com/office/drawing/2014/main" id="{2A43593B-7A33-DD8B-F5DC-85D6D0A45C74}"/>
              </a:ext>
            </a:extLst>
          </p:cNvPr>
          <p:cNvSpPr txBox="1"/>
          <p:nvPr/>
        </p:nvSpPr>
        <p:spPr>
          <a:xfrm>
            <a:off x="5111311" y="2008738"/>
            <a:ext cx="3821674" cy="261610"/>
          </a:xfrm>
          <a:prstGeom prst="rect">
            <a:avLst/>
          </a:prstGeom>
          <a:noFill/>
        </p:spPr>
        <p:txBody>
          <a:bodyPr wrap="square" rtlCol="0">
            <a:spAutoFit/>
          </a:bodyPr>
          <a:lstStyle/>
          <a:p>
            <a:r>
              <a:rPr lang="en-US" sz="1100" dirty="0"/>
              <a:t>Roof Line total length 12 foot  / roof pitch is 7 degrees</a:t>
            </a:r>
          </a:p>
        </p:txBody>
      </p:sp>
      <p:sp>
        <p:nvSpPr>
          <p:cNvPr id="23" name="TextBox 22">
            <a:extLst>
              <a:ext uri="{FF2B5EF4-FFF2-40B4-BE49-F238E27FC236}">
                <a16:creationId xmlns:a16="http://schemas.microsoft.com/office/drawing/2014/main" id="{78E158B0-EBE0-EA68-1103-62641AC661B5}"/>
              </a:ext>
            </a:extLst>
          </p:cNvPr>
          <p:cNvSpPr txBox="1"/>
          <p:nvPr/>
        </p:nvSpPr>
        <p:spPr>
          <a:xfrm>
            <a:off x="4925947" y="2349807"/>
            <a:ext cx="1061509" cy="246221"/>
          </a:xfrm>
          <a:prstGeom prst="rect">
            <a:avLst/>
          </a:prstGeom>
          <a:noFill/>
        </p:spPr>
        <p:txBody>
          <a:bodyPr wrap="none" rtlCol="0">
            <a:spAutoFit/>
          </a:bodyPr>
          <a:lstStyle/>
          <a:p>
            <a:r>
              <a:rPr lang="en-US" sz="1000" dirty="0"/>
              <a:t>Overhang 2 foot</a:t>
            </a:r>
          </a:p>
        </p:txBody>
      </p:sp>
      <p:sp>
        <p:nvSpPr>
          <p:cNvPr id="24" name="TextBox 23">
            <a:extLst>
              <a:ext uri="{FF2B5EF4-FFF2-40B4-BE49-F238E27FC236}">
                <a16:creationId xmlns:a16="http://schemas.microsoft.com/office/drawing/2014/main" id="{488530D1-6507-6CFA-89FD-EAC2B395D993}"/>
              </a:ext>
            </a:extLst>
          </p:cNvPr>
          <p:cNvSpPr txBox="1"/>
          <p:nvPr/>
        </p:nvSpPr>
        <p:spPr>
          <a:xfrm>
            <a:off x="9878251" y="2638831"/>
            <a:ext cx="1061509" cy="246221"/>
          </a:xfrm>
          <a:prstGeom prst="rect">
            <a:avLst/>
          </a:prstGeom>
          <a:noFill/>
        </p:spPr>
        <p:txBody>
          <a:bodyPr wrap="none" rtlCol="0">
            <a:spAutoFit/>
          </a:bodyPr>
          <a:lstStyle/>
          <a:p>
            <a:r>
              <a:rPr lang="en-US" sz="1000" dirty="0"/>
              <a:t>Overhang 1 foot</a:t>
            </a:r>
          </a:p>
        </p:txBody>
      </p:sp>
      <p:sp>
        <p:nvSpPr>
          <p:cNvPr id="26" name="Arrow: Right 25">
            <a:extLst>
              <a:ext uri="{FF2B5EF4-FFF2-40B4-BE49-F238E27FC236}">
                <a16:creationId xmlns:a16="http://schemas.microsoft.com/office/drawing/2014/main" id="{E60A9207-EDFF-00B8-08E5-F3FB60AE41E6}"/>
              </a:ext>
            </a:extLst>
          </p:cNvPr>
          <p:cNvSpPr/>
          <p:nvPr/>
        </p:nvSpPr>
        <p:spPr>
          <a:xfrm rot="10800000">
            <a:off x="213723" y="5040131"/>
            <a:ext cx="605619"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50F4345-D1FE-B4A6-5B98-E4D2C04CE5B7}"/>
              </a:ext>
            </a:extLst>
          </p:cNvPr>
          <p:cNvSpPr txBox="1"/>
          <p:nvPr/>
        </p:nvSpPr>
        <p:spPr>
          <a:xfrm>
            <a:off x="171447" y="5486149"/>
            <a:ext cx="844432" cy="430887"/>
          </a:xfrm>
          <a:prstGeom prst="rect">
            <a:avLst/>
          </a:prstGeom>
          <a:noFill/>
        </p:spPr>
        <p:txBody>
          <a:bodyPr wrap="square" rtlCol="0">
            <a:spAutoFit/>
          </a:bodyPr>
          <a:lstStyle/>
          <a:p>
            <a:r>
              <a:rPr lang="en-US" sz="1100" dirty="0"/>
              <a:t>Front of building </a:t>
            </a:r>
          </a:p>
        </p:txBody>
      </p:sp>
      <p:sp>
        <p:nvSpPr>
          <p:cNvPr id="28" name="Arrow: Right 27">
            <a:extLst>
              <a:ext uri="{FF2B5EF4-FFF2-40B4-BE49-F238E27FC236}">
                <a16:creationId xmlns:a16="http://schemas.microsoft.com/office/drawing/2014/main" id="{C80E66B0-2D16-320B-1E1C-3A7749533BE3}"/>
              </a:ext>
            </a:extLst>
          </p:cNvPr>
          <p:cNvSpPr/>
          <p:nvPr/>
        </p:nvSpPr>
        <p:spPr>
          <a:xfrm>
            <a:off x="11422886" y="1256604"/>
            <a:ext cx="575754"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70DFE6-9814-54B1-4487-DC1CDD8CFF23}"/>
              </a:ext>
            </a:extLst>
          </p:cNvPr>
          <p:cNvSpPr/>
          <p:nvPr/>
        </p:nvSpPr>
        <p:spPr>
          <a:xfrm>
            <a:off x="11550742" y="4332105"/>
            <a:ext cx="56075" cy="128155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A14455D9-AABF-A413-5882-D4FC82B470B2}"/>
              </a:ext>
            </a:extLst>
          </p:cNvPr>
          <p:cNvSpPr txBox="1"/>
          <p:nvPr/>
        </p:nvSpPr>
        <p:spPr>
          <a:xfrm>
            <a:off x="11555375" y="4684104"/>
            <a:ext cx="798902" cy="400110"/>
          </a:xfrm>
          <a:prstGeom prst="rect">
            <a:avLst/>
          </a:prstGeom>
          <a:noFill/>
        </p:spPr>
        <p:txBody>
          <a:bodyPr wrap="square" rtlCol="0">
            <a:spAutoFit/>
          </a:bodyPr>
          <a:lstStyle/>
          <a:p>
            <a:r>
              <a:rPr lang="en-US" sz="1000" dirty="0"/>
              <a:t>Approved Fenceline</a:t>
            </a:r>
          </a:p>
        </p:txBody>
      </p:sp>
      <p:sp>
        <p:nvSpPr>
          <p:cNvPr id="31" name="TextBox 30">
            <a:extLst>
              <a:ext uri="{FF2B5EF4-FFF2-40B4-BE49-F238E27FC236}">
                <a16:creationId xmlns:a16="http://schemas.microsoft.com/office/drawing/2014/main" id="{28F95C9D-3980-D386-E946-ABA2DB7A106F}"/>
              </a:ext>
            </a:extLst>
          </p:cNvPr>
          <p:cNvSpPr txBox="1"/>
          <p:nvPr/>
        </p:nvSpPr>
        <p:spPr>
          <a:xfrm>
            <a:off x="10541977" y="5886004"/>
            <a:ext cx="1079104" cy="600164"/>
          </a:xfrm>
          <a:prstGeom prst="rect">
            <a:avLst/>
          </a:prstGeom>
          <a:noFill/>
        </p:spPr>
        <p:txBody>
          <a:bodyPr wrap="square" rtlCol="0">
            <a:spAutoFit/>
          </a:bodyPr>
          <a:lstStyle/>
          <a:p>
            <a:r>
              <a:rPr lang="en-US" sz="1100" dirty="0"/>
              <a:t>Distance: base to fence line:  5.5 foot</a:t>
            </a:r>
          </a:p>
        </p:txBody>
      </p:sp>
      <p:cxnSp>
        <p:nvCxnSpPr>
          <p:cNvPr id="32" name="Straight Arrow Connector 31">
            <a:extLst>
              <a:ext uri="{FF2B5EF4-FFF2-40B4-BE49-F238E27FC236}">
                <a16:creationId xmlns:a16="http://schemas.microsoft.com/office/drawing/2014/main" id="{80098985-F85A-A232-00C8-CF1B439A37AC}"/>
              </a:ext>
            </a:extLst>
          </p:cNvPr>
          <p:cNvCxnSpPr>
            <a:cxnSpLocks/>
          </p:cNvCxnSpPr>
          <p:nvPr/>
        </p:nvCxnSpPr>
        <p:spPr>
          <a:xfrm>
            <a:off x="10548229" y="5786231"/>
            <a:ext cx="1079104"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A008C601-196E-1C88-11B0-21252256364D}"/>
              </a:ext>
            </a:extLst>
          </p:cNvPr>
          <p:cNvCxnSpPr>
            <a:cxnSpLocks/>
          </p:cNvCxnSpPr>
          <p:nvPr/>
        </p:nvCxnSpPr>
        <p:spPr>
          <a:xfrm>
            <a:off x="5565531" y="5850708"/>
            <a:ext cx="4976446"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571AEFA-A48A-677D-664A-9A07E0D607DC}"/>
              </a:ext>
            </a:extLst>
          </p:cNvPr>
          <p:cNvCxnSpPr>
            <a:cxnSpLocks/>
          </p:cNvCxnSpPr>
          <p:nvPr/>
        </p:nvCxnSpPr>
        <p:spPr>
          <a:xfrm>
            <a:off x="5121808" y="2336717"/>
            <a:ext cx="5842199"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80F4945-8D1C-6297-17B6-9F7E25DF3D9B}"/>
              </a:ext>
            </a:extLst>
          </p:cNvPr>
          <p:cNvCxnSpPr>
            <a:cxnSpLocks/>
          </p:cNvCxnSpPr>
          <p:nvPr/>
        </p:nvCxnSpPr>
        <p:spPr>
          <a:xfrm>
            <a:off x="5105344" y="2808150"/>
            <a:ext cx="0" cy="272221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6E41DA8C-A6B2-49BF-D8B6-05993032C384}"/>
              </a:ext>
            </a:extLst>
          </p:cNvPr>
          <p:cNvSpPr/>
          <p:nvPr/>
        </p:nvSpPr>
        <p:spPr>
          <a:xfrm rot="10800000">
            <a:off x="5565529" y="2779910"/>
            <a:ext cx="1868371" cy="4629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FE8EDD-7372-D252-5471-A87D9E6B027E}"/>
              </a:ext>
            </a:extLst>
          </p:cNvPr>
          <p:cNvSpPr/>
          <p:nvPr/>
        </p:nvSpPr>
        <p:spPr>
          <a:xfrm rot="10800000">
            <a:off x="6838710" y="2908734"/>
            <a:ext cx="1965137" cy="3110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97D7F821-8420-D6FC-165B-68EB790F5D47}"/>
              </a:ext>
            </a:extLst>
          </p:cNvPr>
          <p:cNvCxnSpPr>
            <a:cxnSpLocks/>
          </p:cNvCxnSpPr>
          <p:nvPr/>
        </p:nvCxnSpPr>
        <p:spPr>
          <a:xfrm>
            <a:off x="5451230" y="2773207"/>
            <a:ext cx="3604847" cy="311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8C35551-AEA2-89C4-EE01-396606CE697B}"/>
              </a:ext>
            </a:extLst>
          </p:cNvPr>
          <p:cNvCxnSpPr>
            <a:cxnSpLocks/>
          </p:cNvCxnSpPr>
          <p:nvPr/>
        </p:nvCxnSpPr>
        <p:spPr>
          <a:xfrm>
            <a:off x="7455877" y="2866341"/>
            <a:ext cx="0" cy="734925"/>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6EACBEA4-B622-6BD8-4D76-C9FD227EE028}"/>
              </a:ext>
            </a:extLst>
          </p:cNvPr>
          <p:cNvSpPr/>
          <p:nvPr/>
        </p:nvSpPr>
        <p:spPr>
          <a:xfrm>
            <a:off x="6600388" y="2958084"/>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16 inch</a:t>
            </a:r>
          </a:p>
        </p:txBody>
      </p:sp>
      <p:cxnSp>
        <p:nvCxnSpPr>
          <p:cNvPr id="59" name="Straight Arrow Connector 58">
            <a:extLst>
              <a:ext uri="{FF2B5EF4-FFF2-40B4-BE49-F238E27FC236}">
                <a16:creationId xmlns:a16="http://schemas.microsoft.com/office/drawing/2014/main" id="{9192A6A5-4AE2-1B27-EE06-24A14ED034AC}"/>
              </a:ext>
            </a:extLst>
          </p:cNvPr>
          <p:cNvCxnSpPr>
            <a:cxnSpLocks/>
          </p:cNvCxnSpPr>
          <p:nvPr/>
        </p:nvCxnSpPr>
        <p:spPr>
          <a:xfrm>
            <a:off x="8483700" y="3026997"/>
            <a:ext cx="0" cy="604573"/>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07D0838D-6E26-E12B-A9F3-19D0DAD3B0D9}"/>
              </a:ext>
            </a:extLst>
          </p:cNvPr>
          <p:cNvCxnSpPr>
            <a:cxnSpLocks/>
          </p:cNvCxnSpPr>
          <p:nvPr/>
        </p:nvCxnSpPr>
        <p:spPr>
          <a:xfrm>
            <a:off x="7455877" y="4237955"/>
            <a:ext cx="0" cy="1292408"/>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C64FA55C-38E0-B308-F755-C9678216E1A6}"/>
              </a:ext>
            </a:extLst>
          </p:cNvPr>
          <p:cNvSpPr/>
          <p:nvPr/>
        </p:nvSpPr>
        <p:spPr>
          <a:xfrm>
            <a:off x="8513405" y="3119817"/>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14 inch</a:t>
            </a:r>
          </a:p>
        </p:txBody>
      </p:sp>
      <p:sp>
        <p:nvSpPr>
          <p:cNvPr id="66" name="Rectangle 65">
            <a:extLst>
              <a:ext uri="{FF2B5EF4-FFF2-40B4-BE49-F238E27FC236}">
                <a16:creationId xmlns:a16="http://schemas.microsoft.com/office/drawing/2014/main" id="{FE08AEBA-6FD1-9F20-9476-906798684F3D}"/>
              </a:ext>
            </a:extLst>
          </p:cNvPr>
          <p:cNvSpPr/>
          <p:nvPr/>
        </p:nvSpPr>
        <p:spPr>
          <a:xfrm>
            <a:off x="6580313" y="5265030"/>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 inch</a:t>
            </a:r>
          </a:p>
        </p:txBody>
      </p:sp>
      <p:cxnSp>
        <p:nvCxnSpPr>
          <p:cNvPr id="67" name="Straight Arrow Connector 66">
            <a:extLst>
              <a:ext uri="{FF2B5EF4-FFF2-40B4-BE49-F238E27FC236}">
                <a16:creationId xmlns:a16="http://schemas.microsoft.com/office/drawing/2014/main" id="{7E83307C-18CF-3DCE-6C5E-5B597BE5EA57}"/>
              </a:ext>
            </a:extLst>
          </p:cNvPr>
          <p:cNvCxnSpPr>
            <a:cxnSpLocks/>
          </p:cNvCxnSpPr>
          <p:nvPr/>
        </p:nvCxnSpPr>
        <p:spPr>
          <a:xfrm>
            <a:off x="5565530" y="3922097"/>
            <a:ext cx="1868375"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7105DA2-3EAA-CC5A-5AE9-A3FDC1C54793}"/>
              </a:ext>
            </a:extLst>
          </p:cNvPr>
          <p:cNvCxnSpPr>
            <a:cxnSpLocks/>
          </p:cNvCxnSpPr>
          <p:nvPr/>
        </p:nvCxnSpPr>
        <p:spPr>
          <a:xfrm>
            <a:off x="8522946" y="3864951"/>
            <a:ext cx="1868375"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9332999F-9FCD-75AF-C368-49149521CA11}"/>
              </a:ext>
            </a:extLst>
          </p:cNvPr>
          <p:cNvSpPr/>
          <p:nvPr/>
        </p:nvSpPr>
        <p:spPr>
          <a:xfrm>
            <a:off x="5781173" y="3993222"/>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44.5 inch</a:t>
            </a:r>
          </a:p>
        </p:txBody>
      </p:sp>
      <p:sp>
        <p:nvSpPr>
          <p:cNvPr id="72" name="Rectangle 71">
            <a:extLst>
              <a:ext uri="{FF2B5EF4-FFF2-40B4-BE49-F238E27FC236}">
                <a16:creationId xmlns:a16="http://schemas.microsoft.com/office/drawing/2014/main" id="{74F8FC16-86D9-D624-D5A1-23EA9A7E9C76}"/>
              </a:ext>
            </a:extLst>
          </p:cNvPr>
          <p:cNvSpPr/>
          <p:nvPr/>
        </p:nvSpPr>
        <p:spPr>
          <a:xfrm>
            <a:off x="9036015" y="3918421"/>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44.5t inch</a:t>
            </a:r>
          </a:p>
        </p:txBody>
      </p:sp>
      <p:cxnSp>
        <p:nvCxnSpPr>
          <p:cNvPr id="73" name="Straight Arrow Connector 72">
            <a:extLst>
              <a:ext uri="{FF2B5EF4-FFF2-40B4-BE49-F238E27FC236}">
                <a16:creationId xmlns:a16="http://schemas.microsoft.com/office/drawing/2014/main" id="{872D86EE-21B7-5AC6-7828-B55B1254C351}"/>
              </a:ext>
            </a:extLst>
          </p:cNvPr>
          <p:cNvCxnSpPr>
            <a:cxnSpLocks/>
          </p:cNvCxnSpPr>
          <p:nvPr/>
        </p:nvCxnSpPr>
        <p:spPr>
          <a:xfrm>
            <a:off x="10858500" y="3329283"/>
            <a:ext cx="0" cy="220108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7A722B7C-E08B-D66A-4EF1-8FA932F2B30C}"/>
              </a:ext>
            </a:extLst>
          </p:cNvPr>
          <p:cNvSpPr txBox="1"/>
          <p:nvPr/>
        </p:nvSpPr>
        <p:spPr>
          <a:xfrm>
            <a:off x="5547405" y="5887633"/>
            <a:ext cx="4045002" cy="261610"/>
          </a:xfrm>
          <a:prstGeom prst="rect">
            <a:avLst/>
          </a:prstGeom>
          <a:noFill/>
        </p:spPr>
        <p:txBody>
          <a:bodyPr wrap="square" rtlCol="0">
            <a:spAutoFit/>
          </a:bodyPr>
          <a:lstStyle/>
          <a:p>
            <a:r>
              <a:rPr lang="en-US" sz="1100" dirty="0"/>
              <a:t>Length of Base = 10 foot</a:t>
            </a:r>
          </a:p>
        </p:txBody>
      </p:sp>
      <p:cxnSp>
        <p:nvCxnSpPr>
          <p:cNvPr id="76" name="Straight Arrow Connector 75">
            <a:extLst>
              <a:ext uri="{FF2B5EF4-FFF2-40B4-BE49-F238E27FC236}">
                <a16:creationId xmlns:a16="http://schemas.microsoft.com/office/drawing/2014/main" id="{5E5EF2A9-2B56-143D-8726-472878492BF1}"/>
              </a:ext>
            </a:extLst>
          </p:cNvPr>
          <p:cNvCxnSpPr>
            <a:cxnSpLocks/>
          </p:cNvCxnSpPr>
          <p:nvPr/>
        </p:nvCxnSpPr>
        <p:spPr>
          <a:xfrm>
            <a:off x="1507887" y="5850464"/>
            <a:ext cx="3966445" cy="244"/>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90BD6B3E-A5D5-C20C-0063-E7C7BC15D5FC}"/>
              </a:ext>
            </a:extLst>
          </p:cNvPr>
          <p:cNvSpPr txBox="1"/>
          <p:nvPr/>
        </p:nvSpPr>
        <p:spPr>
          <a:xfrm>
            <a:off x="11326223" y="1752823"/>
            <a:ext cx="717268" cy="600164"/>
          </a:xfrm>
          <a:prstGeom prst="rect">
            <a:avLst/>
          </a:prstGeom>
          <a:noFill/>
        </p:spPr>
        <p:txBody>
          <a:bodyPr wrap="square" rtlCol="0">
            <a:spAutoFit/>
          </a:bodyPr>
          <a:lstStyle/>
          <a:p>
            <a:r>
              <a:rPr lang="en-US" sz="1100" dirty="0"/>
              <a:t>To Fence line</a:t>
            </a:r>
          </a:p>
        </p:txBody>
      </p:sp>
      <p:sp>
        <p:nvSpPr>
          <p:cNvPr id="82" name="TextBox 81">
            <a:extLst>
              <a:ext uri="{FF2B5EF4-FFF2-40B4-BE49-F238E27FC236}">
                <a16:creationId xmlns:a16="http://schemas.microsoft.com/office/drawing/2014/main" id="{94E84B6A-C283-01C0-4141-878EEC176FDE}"/>
              </a:ext>
            </a:extLst>
          </p:cNvPr>
          <p:cNvSpPr txBox="1"/>
          <p:nvPr/>
        </p:nvSpPr>
        <p:spPr>
          <a:xfrm>
            <a:off x="10938625" y="3492632"/>
            <a:ext cx="974951" cy="246221"/>
          </a:xfrm>
          <a:prstGeom prst="rect">
            <a:avLst/>
          </a:prstGeom>
          <a:noFill/>
        </p:spPr>
        <p:txBody>
          <a:bodyPr wrap="square" rtlCol="0">
            <a:spAutoFit/>
          </a:bodyPr>
          <a:lstStyle/>
          <a:p>
            <a:r>
              <a:rPr lang="en-US" sz="1000" dirty="0"/>
              <a:t>8 foot 4 inch</a:t>
            </a:r>
          </a:p>
        </p:txBody>
      </p:sp>
      <p:sp>
        <p:nvSpPr>
          <p:cNvPr id="83" name="TextBox 82">
            <a:extLst>
              <a:ext uri="{FF2B5EF4-FFF2-40B4-BE49-F238E27FC236}">
                <a16:creationId xmlns:a16="http://schemas.microsoft.com/office/drawing/2014/main" id="{59970BE7-02F9-DE41-A646-572305A2017D}"/>
              </a:ext>
            </a:extLst>
          </p:cNvPr>
          <p:cNvSpPr txBox="1"/>
          <p:nvPr/>
        </p:nvSpPr>
        <p:spPr>
          <a:xfrm>
            <a:off x="3997728" y="2728835"/>
            <a:ext cx="1125380" cy="246221"/>
          </a:xfrm>
          <a:prstGeom prst="rect">
            <a:avLst/>
          </a:prstGeom>
          <a:noFill/>
        </p:spPr>
        <p:txBody>
          <a:bodyPr wrap="square" rtlCol="0">
            <a:spAutoFit/>
          </a:bodyPr>
          <a:lstStyle/>
          <a:p>
            <a:r>
              <a:rPr lang="en-US" sz="1000" dirty="0"/>
              <a:t>9 foot 4 inch</a:t>
            </a:r>
          </a:p>
        </p:txBody>
      </p:sp>
      <p:sp>
        <p:nvSpPr>
          <p:cNvPr id="84" name="Rectangle 83">
            <a:extLst>
              <a:ext uri="{FF2B5EF4-FFF2-40B4-BE49-F238E27FC236}">
                <a16:creationId xmlns:a16="http://schemas.microsoft.com/office/drawing/2014/main" id="{E7FB4996-FCC4-7B70-8F92-7B8312975F72}"/>
              </a:ext>
            </a:extLst>
          </p:cNvPr>
          <p:cNvSpPr/>
          <p:nvPr/>
        </p:nvSpPr>
        <p:spPr>
          <a:xfrm>
            <a:off x="5524048" y="3291973"/>
            <a:ext cx="69711" cy="222581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FB9784-0727-665F-4EDE-C5B4F4D5CF37}"/>
              </a:ext>
            </a:extLst>
          </p:cNvPr>
          <p:cNvSpPr/>
          <p:nvPr/>
        </p:nvSpPr>
        <p:spPr>
          <a:xfrm rot="320120">
            <a:off x="5128427" y="2848398"/>
            <a:ext cx="5697842" cy="1318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Roof Height: 4 inches</a:t>
            </a:r>
          </a:p>
        </p:txBody>
      </p:sp>
      <p:sp>
        <p:nvSpPr>
          <p:cNvPr id="89" name="TextBox 88">
            <a:extLst>
              <a:ext uri="{FF2B5EF4-FFF2-40B4-BE49-F238E27FC236}">
                <a16:creationId xmlns:a16="http://schemas.microsoft.com/office/drawing/2014/main" id="{119EDD9B-8A17-535C-22A5-E47F39FAEF54}"/>
              </a:ext>
            </a:extLst>
          </p:cNvPr>
          <p:cNvSpPr txBox="1"/>
          <p:nvPr/>
        </p:nvSpPr>
        <p:spPr>
          <a:xfrm>
            <a:off x="123746" y="79044"/>
            <a:ext cx="2487569" cy="646331"/>
          </a:xfrm>
          <a:prstGeom prst="rect">
            <a:avLst/>
          </a:prstGeom>
          <a:noFill/>
        </p:spPr>
        <p:txBody>
          <a:bodyPr wrap="square">
            <a:spAutoFit/>
          </a:bodyPr>
          <a:lstStyle/>
          <a:p>
            <a:r>
              <a:rPr lang="en-US" sz="1800" dirty="0"/>
              <a:t>Side wall: Proximal to Primary Residence</a:t>
            </a:r>
          </a:p>
        </p:txBody>
      </p:sp>
      <p:sp>
        <p:nvSpPr>
          <p:cNvPr id="92" name="Rectangle 91">
            <a:extLst>
              <a:ext uri="{FF2B5EF4-FFF2-40B4-BE49-F238E27FC236}">
                <a16:creationId xmlns:a16="http://schemas.microsoft.com/office/drawing/2014/main" id="{870B8008-E819-A300-B721-A57D114A7EAB}"/>
              </a:ext>
            </a:extLst>
          </p:cNvPr>
          <p:cNvSpPr/>
          <p:nvPr/>
        </p:nvSpPr>
        <p:spPr>
          <a:xfrm>
            <a:off x="1436028" y="5512776"/>
            <a:ext cx="4157730" cy="120967"/>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Patio Area</a:t>
            </a:r>
          </a:p>
        </p:txBody>
      </p:sp>
      <p:sp>
        <p:nvSpPr>
          <p:cNvPr id="93" name="Rectangle 92">
            <a:extLst>
              <a:ext uri="{FF2B5EF4-FFF2-40B4-BE49-F238E27FC236}">
                <a16:creationId xmlns:a16="http://schemas.microsoft.com/office/drawing/2014/main" id="{A97A1B14-9FF1-AED3-4D7A-5CEC85410556}"/>
              </a:ext>
            </a:extLst>
          </p:cNvPr>
          <p:cNvSpPr/>
          <p:nvPr/>
        </p:nvSpPr>
        <p:spPr>
          <a:xfrm>
            <a:off x="1259783" y="3411834"/>
            <a:ext cx="223131" cy="222190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5" name="TextBox 94">
            <a:extLst>
              <a:ext uri="{FF2B5EF4-FFF2-40B4-BE49-F238E27FC236}">
                <a16:creationId xmlns:a16="http://schemas.microsoft.com/office/drawing/2014/main" id="{3E5252B3-1558-99D9-7E69-2BA6DBA7A17C}"/>
              </a:ext>
            </a:extLst>
          </p:cNvPr>
          <p:cNvSpPr txBox="1"/>
          <p:nvPr/>
        </p:nvSpPr>
        <p:spPr>
          <a:xfrm>
            <a:off x="885201" y="3076308"/>
            <a:ext cx="1085011" cy="261610"/>
          </a:xfrm>
          <a:prstGeom prst="rect">
            <a:avLst/>
          </a:prstGeom>
          <a:noFill/>
        </p:spPr>
        <p:txBody>
          <a:bodyPr wrap="square" rtlCol="0">
            <a:spAutoFit/>
          </a:bodyPr>
          <a:lstStyle>
            <a:defPPr>
              <a:defRPr lang="en-US"/>
            </a:defPPr>
            <a:lvl1pPr>
              <a:defRPr sz="1100"/>
            </a:lvl1pPr>
          </a:lstStyle>
          <a:p>
            <a:r>
              <a:rPr lang="en-US" dirty="0"/>
              <a:t>Privacy Wall</a:t>
            </a:r>
          </a:p>
        </p:txBody>
      </p:sp>
      <p:cxnSp>
        <p:nvCxnSpPr>
          <p:cNvPr id="96" name="Straight Arrow Connector 95">
            <a:extLst>
              <a:ext uri="{FF2B5EF4-FFF2-40B4-BE49-F238E27FC236}">
                <a16:creationId xmlns:a16="http://schemas.microsoft.com/office/drawing/2014/main" id="{7C6D8BD0-506F-2E84-3553-EF19DEDC9B79}"/>
              </a:ext>
            </a:extLst>
          </p:cNvPr>
          <p:cNvCxnSpPr>
            <a:cxnSpLocks/>
          </p:cNvCxnSpPr>
          <p:nvPr/>
        </p:nvCxnSpPr>
        <p:spPr>
          <a:xfrm>
            <a:off x="1652898" y="3429000"/>
            <a:ext cx="0" cy="2113006"/>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DEE39161-8AE9-16C1-858E-F479AE432965}"/>
              </a:ext>
            </a:extLst>
          </p:cNvPr>
          <p:cNvSpPr txBox="1"/>
          <p:nvPr/>
        </p:nvSpPr>
        <p:spPr>
          <a:xfrm>
            <a:off x="3221950" y="5967282"/>
            <a:ext cx="798902" cy="246221"/>
          </a:xfrm>
          <a:prstGeom prst="rect">
            <a:avLst/>
          </a:prstGeom>
          <a:noFill/>
        </p:spPr>
        <p:txBody>
          <a:bodyPr wrap="square" rtlCol="0">
            <a:spAutoFit/>
          </a:bodyPr>
          <a:lstStyle/>
          <a:p>
            <a:r>
              <a:rPr lang="en-US" sz="1000" dirty="0"/>
              <a:t>10ft</a:t>
            </a:r>
          </a:p>
        </p:txBody>
      </p:sp>
      <p:sp>
        <p:nvSpPr>
          <p:cNvPr id="101" name="TextBox 100">
            <a:extLst>
              <a:ext uri="{FF2B5EF4-FFF2-40B4-BE49-F238E27FC236}">
                <a16:creationId xmlns:a16="http://schemas.microsoft.com/office/drawing/2014/main" id="{A65BD03D-9751-5852-B481-3D4B00155636}"/>
              </a:ext>
            </a:extLst>
          </p:cNvPr>
          <p:cNvSpPr txBox="1"/>
          <p:nvPr/>
        </p:nvSpPr>
        <p:spPr>
          <a:xfrm>
            <a:off x="1712965" y="3672200"/>
            <a:ext cx="798902" cy="246221"/>
          </a:xfrm>
          <a:prstGeom prst="rect">
            <a:avLst/>
          </a:prstGeom>
          <a:noFill/>
        </p:spPr>
        <p:txBody>
          <a:bodyPr wrap="square" rtlCol="0">
            <a:spAutoFit/>
          </a:bodyPr>
          <a:lstStyle/>
          <a:p>
            <a:r>
              <a:rPr lang="en-US" sz="1000" dirty="0"/>
              <a:t>6 Foot</a:t>
            </a:r>
          </a:p>
        </p:txBody>
      </p:sp>
      <p:cxnSp>
        <p:nvCxnSpPr>
          <p:cNvPr id="102" name="Straight Arrow Connector 101">
            <a:extLst>
              <a:ext uri="{FF2B5EF4-FFF2-40B4-BE49-F238E27FC236}">
                <a16:creationId xmlns:a16="http://schemas.microsoft.com/office/drawing/2014/main" id="{1FEF797D-A0E8-775C-871A-BA7BC9A64FD4}"/>
              </a:ext>
            </a:extLst>
          </p:cNvPr>
          <p:cNvCxnSpPr>
            <a:cxnSpLocks/>
          </p:cNvCxnSpPr>
          <p:nvPr/>
        </p:nvCxnSpPr>
        <p:spPr>
          <a:xfrm>
            <a:off x="1186962" y="5859539"/>
            <a:ext cx="295952"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32A49784-3CA6-595B-00FE-1FFA8F297F86}"/>
              </a:ext>
            </a:extLst>
          </p:cNvPr>
          <p:cNvSpPr txBox="1"/>
          <p:nvPr/>
        </p:nvSpPr>
        <p:spPr>
          <a:xfrm>
            <a:off x="1054757" y="6018438"/>
            <a:ext cx="798902" cy="246221"/>
          </a:xfrm>
          <a:prstGeom prst="rect">
            <a:avLst/>
          </a:prstGeom>
          <a:noFill/>
        </p:spPr>
        <p:txBody>
          <a:bodyPr wrap="square" rtlCol="0">
            <a:spAutoFit/>
          </a:bodyPr>
          <a:lstStyle/>
          <a:p>
            <a:r>
              <a:rPr lang="en-US" sz="1000" dirty="0"/>
              <a:t>4 inches</a:t>
            </a:r>
          </a:p>
        </p:txBody>
      </p:sp>
      <p:sp>
        <p:nvSpPr>
          <p:cNvPr id="110" name="Title 1">
            <a:extLst>
              <a:ext uri="{FF2B5EF4-FFF2-40B4-BE49-F238E27FC236}">
                <a16:creationId xmlns:a16="http://schemas.microsoft.com/office/drawing/2014/main" id="{7CD3204E-0A16-24A9-EA67-271FE68A4AE6}"/>
              </a:ext>
            </a:extLst>
          </p:cNvPr>
          <p:cNvSpPr>
            <a:spLocks noGrp="1"/>
          </p:cNvSpPr>
          <p:nvPr>
            <p:ph type="title"/>
          </p:nvPr>
        </p:nvSpPr>
        <p:spPr>
          <a:xfrm>
            <a:off x="4974924" y="68098"/>
            <a:ext cx="7136371" cy="1280689"/>
          </a:xfrm>
        </p:spPr>
        <p:txBody>
          <a:bodyPr>
            <a:noAutofit/>
          </a:bodyPr>
          <a:lstStyle/>
          <a:p>
            <a:r>
              <a:rPr lang="en-US" sz="1200" b="0" i="0" u="none" strike="noStrike" baseline="0" dirty="0">
                <a:latin typeface="Calibri" panose="020F0502020204030204" pitchFamily="34" charset="0"/>
              </a:rPr>
              <a:t>1. Complete drawings with full dimensions (height, width, depth), including window sizes and their dimensions.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2. A site plan showing the shed, hardscaping, and any other improvements, with measurements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from the house and property lines.</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Lines representative and not to scale / diagram provided for visual perspective</a:t>
            </a:r>
            <a:br>
              <a:rPr lang="en-US" sz="1200" b="0" i="0" u="none" strike="noStrike" baseline="0" dirty="0">
                <a:latin typeface="Calibri" panose="020F0502020204030204" pitchFamily="34" charset="0"/>
              </a:rPr>
            </a:br>
            <a:r>
              <a:rPr lang="en-US" sz="1200" b="0" i="0" u="none" strike="noStrike" baseline="0" dirty="0">
                <a:latin typeface="Calibri" panose="020F0502020204030204" pitchFamily="34" charset="0"/>
              </a:rPr>
              <a:t>- Scale </a:t>
            </a:r>
            <a:r>
              <a:rPr lang="en-US" sz="1200" dirty="0">
                <a:latin typeface="Calibri" panose="020F0502020204030204" pitchFamily="34" charset="0"/>
              </a:rPr>
              <a:t>represented by measurements</a:t>
            </a:r>
            <a:endParaRPr lang="en-US" sz="1200" b="0" i="0" u="none" strike="noStrike" baseline="0" dirty="0">
              <a:latin typeface="Calibri" panose="020F0502020204030204" pitchFamily="34" charset="0"/>
            </a:endParaRPr>
          </a:p>
        </p:txBody>
      </p:sp>
      <p:sp>
        <p:nvSpPr>
          <p:cNvPr id="111" name="TextBox 110">
            <a:extLst>
              <a:ext uri="{FF2B5EF4-FFF2-40B4-BE49-F238E27FC236}">
                <a16:creationId xmlns:a16="http://schemas.microsoft.com/office/drawing/2014/main" id="{AB1B2AF5-41A2-D455-DE97-FC8C85297001}"/>
              </a:ext>
            </a:extLst>
          </p:cNvPr>
          <p:cNvSpPr txBox="1"/>
          <p:nvPr/>
        </p:nvSpPr>
        <p:spPr>
          <a:xfrm>
            <a:off x="171447" y="988972"/>
            <a:ext cx="1370078" cy="461665"/>
          </a:xfrm>
          <a:prstGeom prst="rect">
            <a:avLst/>
          </a:prstGeom>
          <a:noFill/>
        </p:spPr>
        <p:txBody>
          <a:bodyPr wrap="square" rtlCol="0">
            <a:spAutoFit/>
          </a:bodyPr>
          <a:lstStyle/>
          <a:p>
            <a:r>
              <a:rPr lang="en-US" sz="1200" dirty="0"/>
              <a:t>Example Photo of Privacy Wall Style</a:t>
            </a:r>
          </a:p>
        </p:txBody>
      </p:sp>
      <p:pic>
        <p:nvPicPr>
          <p:cNvPr id="112" name="Picture 111" descr="A person and child looking at a wooden fence&#10;&#10;AI-generated content may be incorrect.">
            <a:extLst>
              <a:ext uri="{FF2B5EF4-FFF2-40B4-BE49-F238E27FC236}">
                <a16:creationId xmlns:a16="http://schemas.microsoft.com/office/drawing/2014/main" id="{ECBCDC54-545A-3282-E96E-A82BD2EBF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436" y="784658"/>
            <a:ext cx="1625601" cy="2438401"/>
          </a:xfrm>
          <a:prstGeom prst="rect">
            <a:avLst/>
          </a:prstGeom>
        </p:spPr>
      </p:pic>
      <p:sp>
        <p:nvSpPr>
          <p:cNvPr id="2" name="Rectangle 1">
            <a:extLst>
              <a:ext uri="{FF2B5EF4-FFF2-40B4-BE49-F238E27FC236}">
                <a16:creationId xmlns:a16="http://schemas.microsoft.com/office/drawing/2014/main" id="{4697ACCC-80B6-287C-106D-E62759720565}"/>
              </a:ext>
            </a:extLst>
          </p:cNvPr>
          <p:cNvSpPr/>
          <p:nvPr/>
        </p:nvSpPr>
        <p:spPr>
          <a:xfrm>
            <a:off x="7455877" y="3631570"/>
            <a:ext cx="1027823" cy="6550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Window</a:t>
            </a:r>
          </a:p>
          <a:p>
            <a:pPr algn="ctr"/>
            <a:r>
              <a:rPr lang="en-US" sz="1100" dirty="0"/>
              <a:t>31.5x35</a:t>
            </a:r>
          </a:p>
        </p:txBody>
      </p:sp>
    </p:spTree>
    <p:extLst>
      <p:ext uri="{BB962C8B-B14F-4D97-AF65-F5344CB8AC3E}">
        <p14:creationId xmlns:p14="http://schemas.microsoft.com/office/powerpoint/2010/main" val="218435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195B-761F-98C5-D1E5-BA7EB3C700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254D669-274D-E133-0101-414F91F6CF2C}"/>
              </a:ext>
            </a:extLst>
          </p:cNvPr>
          <p:cNvSpPr/>
          <p:nvPr/>
        </p:nvSpPr>
        <p:spPr>
          <a:xfrm>
            <a:off x="5029200" y="3093087"/>
            <a:ext cx="4952740" cy="2428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2E0DA4-DB8F-2FC1-E1DF-24A0046DD5EC}"/>
              </a:ext>
            </a:extLst>
          </p:cNvPr>
          <p:cNvSpPr/>
          <p:nvPr/>
        </p:nvSpPr>
        <p:spPr>
          <a:xfrm>
            <a:off x="5029200" y="5539155"/>
            <a:ext cx="4976446" cy="1033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Concrete Pad: 4 inches in height</a:t>
            </a:r>
          </a:p>
        </p:txBody>
      </p:sp>
      <p:sp>
        <p:nvSpPr>
          <p:cNvPr id="5" name="Rectangle 4">
            <a:extLst>
              <a:ext uri="{FF2B5EF4-FFF2-40B4-BE49-F238E27FC236}">
                <a16:creationId xmlns:a16="http://schemas.microsoft.com/office/drawing/2014/main" id="{5CE841EB-596C-8C2E-2685-AA9E656D4C72}"/>
              </a:ext>
            </a:extLst>
          </p:cNvPr>
          <p:cNvSpPr/>
          <p:nvPr/>
        </p:nvSpPr>
        <p:spPr>
          <a:xfrm>
            <a:off x="6919546" y="3603388"/>
            <a:ext cx="1027823" cy="6550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31.5x35</a:t>
            </a:r>
          </a:p>
        </p:txBody>
      </p:sp>
      <p:sp>
        <p:nvSpPr>
          <p:cNvPr id="18" name="TextBox 17">
            <a:extLst>
              <a:ext uri="{FF2B5EF4-FFF2-40B4-BE49-F238E27FC236}">
                <a16:creationId xmlns:a16="http://schemas.microsoft.com/office/drawing/2014/main" id="{1EFFD265-D5A9-4B85-642E-62E1EA957C5D}"/>
              </a:ext>
            </a:extLst>
          </p:cNvPr>
          <p:cNvSpPr txBox="1"/>
          <p:nvPr/>
        </p:nvSpPr>
        <p:spPr>
          <a:xfrm>
            <a:off x="4624388" y="2061730"/>
            <a:ext cx="4153892" cy="261610"/>
          </a:xfrm>
          <a:prstGeom prst="rect">
            <a:avLst/>
          </a:prstGeom>
          <a:noFill/>
        </p:spPr>
        <p:txBody>
          <a:bodyPr wrap="square" rtlCol="0">
            <a:spAutoFit/>
          </a:bodyPr>
          <a:lstStyle/>
          <a:p>
            <a:r>
              <a:rPr lang="en-US" sz="1100" dirty="0"/>
              <a:t>Roof Line total length 12 foot  / roof pitch is 7 degrees</a:t>
            </a:r>
          </a:p>
        </p:txBody>
      </p:sp>
      <p:sp>
        <p:nvSpPr>
          <p:cNvPr id="23" name="TextBox 22">
            <a:extLst>
              <a:ext uri="{FF2B5EF4-FFF2-40B4-BE49-F238E27FC236}">
                <a16:creationId xmlns:a16="http://schemas.microsoft.com/office/drawing/2014/main" id="{22728CFA-EAFA-C3E7-48C7-47F138967FFA}"/>
              </a:ext>
            </a:extLst>
          </p:cNvPr>
          <p:cNvSpPr txBox="1"/>
          <p:nvPr/>
        </p:nvSpPr>
        <p:spPr>
          <a:xfrm>
            <a:off x="4507417" y="2698319"/>
            <a:ext cx="1090363" cy="246221"/>
          </a:xfrm>
          <a:prstGeom prst="rect">
            <a:avLst/>
          </a:prstGeom>
          <a:noFill/>
        </p:spPr>
        <p:txBody>
          <a:bodyPr wrap="none" rtlCol="0">
            <a:spAutoFit/>
          </a:bodyPr>
          <a:lstStyle/>
          <a:p>
            <a:r>
              <a:rPr lang="en-US" sz="1000" dirty="0"/>
              <a:t>Overhang 1 Foot</a:t>
            </a:r>
          </a:p>
        </p:txBody>
      </p:sp>
      <p:sp>
        <p:nvSpPr>
          <p:cNvPr id="24" name="TextBox 23">
            <a:extLst>
              <a:ext uri="{FF2B5EF4-FFF2-40B4-BE49-F238E27FC236}">
                <a16:creationId xmlns:a16="http://schemas.microsoft.com/office/drawing/2014/main" id="{FBD2EE0F-9E0D-94A0-86B7-09DB0348C371}"/>
              </a:ext>
            </a:extLst>
          </p:cNvPr>
          <p:cNvSpPr txBox="1"/>
          <p:nvPr/>
        </p:nvSpPr>
        <p:spPr>
          <a:xfrm>
            <a:off x="9287522" y="2415860"/>
            <a:ext cx="1061509" cy="246221"/>
          </a:xfrm>
          <a:prstGeom prst="rect">
            <a:avLst/>
          </a:prstGeom>
          <a:noFill/>
        </p:spPr>
        <p:txBody>
          <a:bodyPr wrap="none" rtlCol="0">
            <a:spAutoFit/>
          </a:bodyPr>
          <a:lstStyle/>
          <a:p>
            <a:r>
              <a:rPr lang="en-US" sz="1000" dirty="0"/>
              <a:t>Overhang 2 foot</a:t>
            </a:r>
          </a:p>
        </p:txBody>
      </p:sp>
      <p:sp>
        <p:nvSpPr>
          <p:cNvPr id="26" name="Arrow: Right 25">
            <a:extLst>
              <a:ext uri="{FF2B5EF4-FFF2-40B4-BE49-F238E27FC236}">
                <a16:creationId xmlns:a16="http://schemas.microsoft.com/office/drawing/2014/main" id="{B2D7BBFC-53A2-CCAE-F7C7-B56C5027007D}"/>
              </a:ext>
            </a:extLst>
          </p:cNvPr>
          <p:cNvSpPr/>
          <p:nvPr/>
        </p:nvSpPr>
        <p:spPr>
          <a:xfrm rot="10800000">
            <a:off x="213723" y="5040131"/>
            <a:ext cx="605619"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BF33692-608E-8A48-F758-DB2ABA2F6E9A}"/>
              </a:ext>
            </a:extLst>
          </p:cNvPr>
          <p:cNvSpPr txBox="1"/>
          <p:nvPr/>
        </p:nvSpPr>
        <p:spPr>
          <a:xfrm>
            <a:off x="171447" y="5486149"/>
            <a:ext cx="844432" cy="430887"/>
          </a:xfrm>
          <a:prstGeom prst="rect">
            <a:avLst/>
          </a:prstGeom>
          <a:noFill/>
        </p:spPr>
        <p:txBody>
          <a:bodyPr wrap="square" rtlCol="0">
            <a:spAutoFit/>
          </a:bodyPr>
          <a:lstStyle/>
          <a:p>
            <a:r>
              <a:rPr lang="en-US" sz="1100" dirty="0"/>
              <a:t>To Fence line</a:t>
            </a:r>
          </a:p>
        </p:txBody>
      </p:sp>
      <p:sp>
        <p:nvSpPr>
          <p:cNvPr id="28" name="Arrow: Right 27">
            <a:extLst>
              <a:ext uri="{FF2B5EF4-FFF2-40B4-BE49-F238E27FC236}">
                <a16:creationId xmlns:a16="http://schemas.microsoft.com/office/drawing/2014/main" id="{905D2681-1A13-B27A-80EB-05A8D551C6E7}"/>
              </a:ext>
            </a:extLst>
          </p:cNvPr>
          <p:cNvSpPr/>
          <p:nvPr/>
        </p:nvSpPr>
        <p:spPr>
          <a:xfrm>
            <a:off x="11396293" y="2908802"/>
            <a:ext cx="575754" cy="422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A38DA6-D6A6-1813-5941-BA2F11D428CE}"/>
              </a:ext>
            </a:extLst>
          </p:cNvPr>
          <p:cNvSpPr/>
          <p:nvPr/>
        </p:nvSpPr>
        <p:spPr>
          <a:xfrm>
            <a:off x="3979092" y="4395089"/>
            <a:ext cx="56075" cy="128155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EBCD7D61-9643-1D92-E27C-0B1044F5519F}"/>
              </a:ext>
            </a:extLst>
          </p:cNvPr>
          <p:cNvSpPr txBox="1"/>
          <p:nvPr/>
        </p:nvSpPr>
        <p:spPr>
          <a:xfrm>
            <a:off x="3087297" y="4811683"/>
            <a:ext cx="798902" cy="400110"/>
          </a:xfrm>
          <a:prstGeom prst="rect">
            <a:avLst/>
          </a:prstGeom>
          <a:noFill/>
        </p:spPr>
        <p:txBody>
          <a:bodyPr wrap="square" rtlCol="0">
            <a:spAutoFit/>
          </a:bodyPr>
          <a:lstStyle/>
          <a:p>
            <a:r>
              <a:rPr lang="en-US" sz="1000" dirty="0"/>
              <a:t>Approved Fenceline</a:t>
            </a:r>
          </a:p>
        </p:txBody>
      </p:sp>
      <p:sp>
        <p:nvSpPr>
          <p:cNvPr id="31" name="TextBox 30">
            <a:extLst>
              <a:ext uri="{FF2B5EF4-FFF2-40B4-BE49-F238E27FC236}">
                <a16:creationId xmlns:a16="http://schemas.microsoft.com/office/drawing/2014/main" id="{94E09E45-68D9-4923-05B0-37EFF6C0172B}"/>
              </a:ext>
            </a:extLst>
          </p:cNvPr>
          <p:cNvSpPr txBox="1"/>
          <p:nvPr/>
        </p:nvSpPr>
        <p:spPr>
          <a:xfrm>
            <a:off x="3873950" y="5962288"/>
            <a:ext cx="1206436" cy="430887"/>
          </a:xfrm>
          <a:prstGeom prst="rect">
            <a:avLst/>
          </a:prstGeom>
          <a:noFill/>
        </p:spPr>
        <p:txBody>
          <a:bodyPr wrap="square" rtlCol="0">
            <a:spAutoFit/>
          </a:bodyPr>
          <a:lstStyle/>
          <a:p>
            <a:r>
              <a:rPr lang="en-US" sz="1100" dirty="0"/>
              <a:t>Distance: base to fence line: 5 ft</a:t>
            </a:r>
          </a:p>
        </p:txBody>
      </p:sp>
      <p:cxnSp>
        <p:nvCxnSpPr>
          <p:cNvPr id="32" name="Straight Arrow Connector 31">
            <a:extLst>
              <a:ext uri="{FF2B5EF4-FFF2-40B4-BE49-F238E27FC236}">
                <a16:creationId xmlns:a16="http://schemas.microsoft.com/office/drawing/2014/main" id="{4CF4F11C-16B3-670B-A0BD-3E906A09A713}"/>
              </a:ext>
            </a:extLst>
          </p:cNvPr>
          <p:cNvCxnSpPr>
            <a:cxnSpLocks/>
          </p:cNvCxnSpPr>
          <p:nvPr/>
        </p:nvCxnSpPr>
        <p:spPr>
          <a:xfrm>
            <a:off x="3931970" y="5862148"/>
            <a:ext cx="1079104"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21FD24E-C161-FE35-FA32-92DB4C653504}"/>
              </a:ext>
            </a:extLst>
          </p:cNvPr>
          <p:cNvCxnSpPr>
            <a:cxnSpLocks/>
          </p:cNvCxnSpPr>
          <p:nvPr/>
        </p:nvCxnSpPr>
        <p:spPr>
          <a:xfrm>
            <a:off x="5029200" y="5859500"/>
            <a:ext cx="4976446"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46315A1E-5593-571A-61A7-AFBA928A106B}"/>
              </a:ext>
            </a:extLst>
          </p:cNvPr>
          <p:cNvCxnSpPr>
            <a:cxnSpLocks/>
          </p:cNvCxnSpPr>
          <p:nvPr/>
        </p:nvCxnSpPr>
        <p:spPr>
          <a:xfrm>
            <a:off x="4585477" y="2345509"/>
            <a:ext cx="5842199"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4CD7456-AB73-002C-A0DB-8F030EEE409A}"/>
              </a:ext>
            </a:extLst>
          </p:cNvPr>
          <p:cNvCxnSpPr>
            <a:cxnSpLocks/>
          </p:cNvCxnSpPr>
          <p:nvPr/>
        </p:nvCxnSpPr>
        <p:spPr>
          <a:xfrm flipH="1">
            <a:off x="4752864" y="3269580"/>
            <a:ext cx="16464" cy="2251988"/>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411A6DD6-F0E2-3E36-3F48-92495AC192E7}"/>
              </a:ext>
            </a:extLst>
          </p:cNvPr>
          <p:cNvSpPr/>
          <p:nvPr/>
        </p:nvSpPr>
        <p:spPr>
          <a:xfrm rot="10800000">
            <a:off x="8026918" y="2817516"/>
            <a:ext cx="1965137" cy="469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6AEECF2-2960-5271-ACA9-F6C94C833392}"/>
              </a:ext>
            </a:extLst>
          </p:cNvPr>
          <p:cNvSpPr/>
          <p:nvPr/>
        </p:nvSpPr>
        <p:spPr>
          <a:xfrm rot="10800000">
            <a:off x="6302379" y="2917526"/>
            <a:ext cx="1965137" cy="3110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75AA4180-8CA1-E8A8-D437-1783F7C3944D}"/>
              </a:ext>
            </a:extLst>
          </p:cNvPr>
          <p:cNvCxnSpPr>
            <a:cxnSpLocks/>
          </p:cNvCxnSpPr>
          <p:nvPr/>
        </p:nvCxnSpPr>
        <p:spPr>
          <a:xfrm flipH="1">
            <a:off x="6973091" y="3114648"/>
            <a:ext cx="1" cy="447272"/>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5E33F73E-28E8-D0E6-8202-3ED2A72910BC}"/>
              </a:ext>
            </a:extLst>
          </p:cNvPr>
          <p:cNvSpPr/>
          <p:nvPr/>
        </p:nvSpPr>
        <p:spPr>
          <a:xfrm>
            <a:off x="6077310" y="3279250"/>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14 inch</a:t>
            </a:r>
          </a:p>
        </p:txBody>
      </p:sp>
      <p:cxnSp>
        <p:nvCxnSpPr>
          <p:cNvPr id="59" name="Straight Arrow Connector 58">
            <a:extLst>
              <a:ext uri="{FF2B5EF4-FFF2-40B4-BE49-F238E27FC236}">
                <a16:creationId xmlns:a16="http://schemas.microsoft.com/office/drawing/2014/main" id="{C9019F86-5BF6-4852-9205-35580E684E7E}"/>
              </a:ext>
            </a:extLst>
          </p:cNvPr>
          <p:cNvCxnSpPr>
            <a:cxnSpLocks/>
          </p:cNvCxnSpPr>
          <p:nvPr/>
        </p:nvCxnSpPr>
        <p:spPr>
          <a:xfrm>
            <a:off x="7947369" y="3035789"/>
            <a:ext cx="0" cy="604573"/>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AD5EB723-0133-40B5-E62C-5E39251FC10E}"/>
              </a:ext>
            </a:extLst>
          </p:cNvPr>
          <p:cNvCxnSpPr>
            <a:cxnSpLocks/>
          </p:cNvCxnSpPr>
          <p:nvPr/>
        </p:nvCxnSpPr>
        <p:spPr>
          <a:xfrm>
            <a:off x="6919546" y="4246747"/>
            <a:ext cx="0" cy="1292408"/>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DA3C9007-A3ED-D8F1-8C60-4B45413DC21D}"/>
              </a:ext>
            </a:extLst>
          </p:cNvPr>
          <p:cNvSpPr/>
          <p:nvPr/>
        </p:nvSpPr>
        <p:spPr>
          <a:xfrm>
            <a:off x="7977074" y="3128609"/>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16 inch</a:t>
            </a:r>
          </a:p>
        </p:txBody>
      </p:sp>
      <p:sp>
        <p:nvSpPr>
          <p:cNvPr id="66" name="Rectangle 65">
            <a:extLst>
              <a:ext uri="{FF2B5EF4-FFF2-40B4-BE49-F238E27FC236}">
                <a16:creationId xmlns:a16="http://schemas.microsoft.com/office/drawing/2014/main" id="{370479E3-E8DD-03F9-92A3-5D0859F47037}"/>
              </a:ext>
            </a:extLst>
          </p:cNvPr>
          <p:cNvSpPr/>
          <p:nvPr/>
        </p:nvSpPr>
        <p:spPr>
          <a:xfrm>
            <a:off x="6043982" y="5273822"/>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 inch</a:t>
            </a:r>
          </a:p>
        </p:txBody>
      </p:sp>
      <p:cxnSp>
        <p:nvCxnSpPr>
          <p:cNvPr id="67" name="Straight Arrow Connector 66">
            <a:extLst>
              <a:ext uri="{FF2B5EF4-FFF2-40B4-BE49-F238E27FC236}">
                <a16:creationId xmlns:a16="http://schemas.microsoft.com/office/drawing/2014/main" id="{9B719580-D382-0B79-1B7A-97CAAB44A766}"/>
              </a:ext>
            </a:extLst>
          </p:cNvPr>
          <p:cNvCxnSpPr>
            <a:cxnSpLocks/>
          </p:cNvCxnSpPr>
          <p:nvPr/>
        </p:nvCxnSpPr>
        <p:spPr>
          <a:xfrm>
            <a:off x="5029199" y="3930889"/>
            <a:ext cx="1868375"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CB17DA9-0BE3-6E64-901B-90F05D238E77}"/>
              </a:ext>
            </a:extLst>
          </p:cNvPr>
          <p:cNvCxnSpPr>
            <a:cxnSpLocks/>
          </p:cNvCxnSpPr>
          <p:nvPr/>
        </p:nvCxnSpPr>
        <p:spPr>
          <a:xfrm>
            <a:off x="7986615" y="3873743"/>
            <a:ext cx="1868375" cy="0"/>
          </a:xfrm>
          <a:prstGeom prst="straightConnector1">
            <a:avLst/>
          </a:prstGeom>
          <a:ln>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60E9B43E-2531-1D69-6EB4-DD972DCC5AE3}"/>
              </a:ext>
            </a:extLst>
          </p:cNvPr>
          <p:cNvSpPr/>
          <p:nvPr/>
        </p:nvSpPr>
        <p:spPr>
          <a:xfrm>
            <a:off x="5244842" y="4002014"/>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44.5 inch</a:t>
            </a:r>
          </a:p>
        </p:txBody>
      </p:sp>
      <p:sp>
        <p:nvSpPr>
          <p:cNvPr id="72" name="Rectangle 71">
            <a:extLst>
              <a:ext uri="{FF2B5EF4-FFF2-40B4-BE49-F238E27FC236}">
                <a16:creationId xmlns:a16="http://schemas.microsoft.com/office/drawing/2014/main" id="{51586D1D-5185-239D-BF51-566579BD7F1F}"/>
              </a:ext>
            </a:extLst>
          </p:cNvPr>
          <p:cNvSpPr/>
          <p:nvPr/>
        </p:nvSpPr>
        <p:spPr>
          <a:xfrm>
            <a:off x="8499684" y="3927213"/>
            <a:ext cx="842236" cy="173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44.5 inch</a:t>
            </a:r>
          </a:p>
        </p:txBody>
      </p:sp>
      <p:cxnSp>
        <p:nvCxnSpPr>
          <p:cNvPr id="73" name="Straight Arrow Connector 72">
            <a:extLst>
              <a:ext uri="{FF2B5EF4-FFF2-40B4-BE49-F238E27FC236}">
                <a16:creationId xmlns:a16="http://schemas.microsoft.com/office/drawing/2014/main" id="{C1A09629-2C2C-4D1D-8CFE-4B69ED9ECB1A}"/>
              </a:ext>
            </a:extLst>
          </p:cNvPr>
          <p:cNvCxnSpPr>
            <a:cxnSpLocks/>
          </p:cNvCxnSpPr>
          <p:nvPr/>
        </p:nvCxnSpPr>
        <p:spPr>
          <a:xfrm>
            <a:off x="10322169" y="2868463"/>
            <a:ext cx="0" cy="267069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B3677D5B-A725-7B70-3544-AA957C4714BA}"/>
              </a:ext>
            </a:extLst>
          </p:cNvPr>
          <p:cNvSpPr txBox="1"/>
          <p:nvPr/>
        </p:nvSpPr>
        <p:spPr>
          <a:xfrm>
            <a:off x="5011074" y="5896425"/>
            <a:ext cx="4045002" cy="261610"/>
          </a:xfrm>
          <a:prstGeom prst="rect">
            <a:avLst/>
          </a:prstGeom>
          <a:noFill/>
        </p:spPr>
        <p:txBody>
          <a:bodyPr wrap="square" rtlCol="0">
            <a:spAutoFit/>
          </a:bodyPr>
          <a:lstStyle/>
          <a:p>
            <a:r>
              <a:rPr lang="en-US" sz="1100" dirty="0"/>
              <a:t>Length of Base</a:t>
            </a:r>
          </a:p>
        </p:txBody>
      </p:sp>
      <p:sp>
        <p:nvSpPr>
          <p:cNvPr id="82" name="TextBox 81">
            <a:extLst>
              <a:ext uri="{FF2B5EF4-FFF2-40B4-BE49-F238E27FC236}">
                <a16:creationId xmlns:a16="http://schemas.microsoft.com/office/drawing/2014/main" id="{498D52F3-2312-D94A-F28C-E7F6659672DF}"/>
              </a:ext>
            </a:extLst>
          </p:cNvPr>
          <p:cNvSpPr txBox="1"/>
          <p:nvPr/>
        </p:nvSpPr>
        <p:spPr>
          <a:xfrm>
            <a:off x="10341567" y="3247917"/>
            <a:ext cx="798902" cy="400110"/>
          </a:xfrm>
          <a:prstGeom prst="rect">
            <a:avLst/>
          </a:prstGeom>
          <a:noFill/>
        </p:spPr>
        <p:txBody>
          <a:bodyPr wrap="square" rtlCol="0">
            <a:spAutoFit/>
          </a:bodyPr>
          <a:lstStyle/>
          <a:p>
            <a:r>
              <a:rPr lang="en-US" sz="1000" dirty="0"/>
              <a:t>9 Foot 4 inch</a:t>
            </a:r>
          </a:p>
        </p:txBody>
      </p:sp>
      <p:sp>
        <p:nvSpPr>
          <p:cNvPr id="83" name="TextBox 82">
            <a:extLst>
              <a:ext uri="{FF2B5EF4-FFF2-40B4-BE49-F238E27FC236}">
                <a16:creationId xmlns:a16="http://schemas.microsoft.com/office/drawing/2014/main" id="{DE4C96D2-6010-76D8-F0F8-CEA46A6CE17A}"/>
              </a:ext>
            </a:extLst>
          </p:cNvPr>
          <p:cNvSpPr txBox="1"/>
          <p:nvPr/>
        </p:nvSpPr>
        <p:spPr>
          <a:xfrm>
            <a:off x="4047717" y="3500979"/>
            <a:ext cx="798902" cy="400110"/>
          </a:xfrm>
          <a:prstGeom prst="rect">
            <a:avLst/>
          </a:prstGeom>
          <a:noFill/>
        </p:spPr>
        <p:txBody>
          <a:bodyPr wrap="square" rtlCol="0">
            <a:spAutoFit/>
          </a:bodyPr>
          <a:lstStyle/>
          <a:p>
            <a:r>
              <a:rPr lang="en-US" sz="1000" dirty="0"/>
              <a:t>8 foot 4 inch</a:t>
            </a:r>
          </a:p>
        </p:txBody>
      </p:sp>
      <p:sp>
        <p:nvSpPr>
          <p:cNvPr id="84" name="Rectangle 83">
            <a:extLst>
              <a:ext uri="{FF2B5EF4-FFF2-40B4-BE49-F238E27FC236}">
                <a16:creationId xmlns:a16="http://schemas.microsoft.com/office/drawing/2014/main" id="{628BB679-1345-E9E1-E9CE-D5AD0706B57A}"/>
              </a:ext>
            </a:extLst>
          </p:cNvPr>
          <p:cNvSpPr/>
          <p:nvPr/>
        </p:nvSpPr>
        <p:spPr>
          <a:xfrm>
            <a:off x="9955333" y="3184648"/>
            <a:ext cx="69711" cy="222581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A360C1-D3AC-C7B5-64E8-7E4E746877AC}"/>
              </a:ext>
            </a:extLst>
          </p:cNvPr>
          <p:cNvSpPr/>
          <p:nvPr/>
        </p:nvSpPr>
        <p:spPr>
          <a:xfrm rot="21348470">
            <a:off x="4538163" y="2843282"/>
            <a:ext cx="5968222" cy="173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Roof Height: 4 inches</a:t>
            </a:r>
          </a:p>
        </p:txBody>
      </p:sp>
      <p:sp>
        <p:nvSpPr>
          <p:cNvPr id="89" name="TextBox 88">
            <a:extLst>
              <a:ext uri="{FF2B5EF4-FFF2-40B4-BE49-F238E27FC236}">
                <a16:creationId xmlns:a16="http://schemas.microsoft.com/office/drawing/2014/main" id="{CABFCF45-3C7D-9C69-B117-256578333EC9}"/>
              </a:ext>
            </a:extLst>
          </p:cNvPr>
          <p:cNvSpPr txBox="1"/>
          <p:nvPr/>
        </p:nvSpPr>
        <p:spPr>
          <a:xfrm>
            <a:off x="123746" y="79044"/>
            <a:ext cx="2487569" cy="646331"/>
          </a:xfrm>
          <a:prstGeom prst="rect">
            <a:avLst/>
          </a:prstGeom>
          <a:noFill/>
        </p:spPr>
        <p:txBody>
          <a:bodyPr wrap="square">
            <a:spAutoFit/>
          </a:bodyPr>
          <a:lstStyle/>
          <a:p>
            <a:r>
              <a:rPr lang="en-US" sz="1800" dirty="0"/>
              <a:t>Side wall: Distal from Primary Residence</a:t>
            </a:r>
          </a:p>
        </p:txBody>
      </p:sp>
      <p:sp>
        <p:nvSpPr>
          <p:cNvPr id="8" name="TextBox 7">
            <a:extLst>
              <a:ext uri="{FF2B5EF4-FFF2-40B4-BE49-F238E27FC236}">
                <a16:creationId xmlns:a16="http://schemas.microsoft.com/office/drawing/2014/main" id="{5DA82D16-BBCE-986A-14B6-297DDC2467F1}"/>
              </a:ext>
            </a:extLst>
          </p:cNvPr>
          <p:cNvSpPr txBox="1"/>
          <p:nvPr/>
        </p:nvSpPr>
        <p:spPr>
          <a:xfrm>
            <a:off x="11261954" y="3357317"/>
            <a:ext cx="844432" cy="430887"/>
          </a:xfrm>
          <a:prstGeom prst="rect">
            <a:avLst/>
          </a:prstGeom>
          <a:noFill/>
        </p:spPr>
        <p:txBody>
          <a:bodyPr wrap="square" rtlCol="0">
            <a:spAutoFit/>
          </a:bodyPr>
          <a:lstStyle/>
          <a:p>
            <a:r>
              <a:rPr lang="en-US" sz="1100" dirty="0"/>
              <a:t>Front of Building</a:t>
            </a:r>
          </a:p>
        </p:txBody>
      </p:sp>
      <p:sp>
        <p:nvSpPr>
          <p:cNvPr id="10" name="Rectangle 9">
            <a:extLst>
              <a:ext uri="{FF2B5EF4-FFF2-40B4-BE49-F238E27FC236}">
                <a16:creationId xmlns:a16="http://schemas.microsoft.com/office/drawing/2014/main" id="{8DA2AFF4-7C40-3E11-EB34-8CE51676ED49}"/>
              </a:ext>
            </a:extLst>
          </p:cNvPr>
          <p:cNvSpPr/>
          <p:nvPr/>
        </p:nvSpPr>
        <p:spPr>
          <a:xfrm>
            <a:off x="10025045" y="5531543"/>
            <a:ext cx="2005036" cy="145097"/>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Patio Area</a:t>
            </a:r>
          </a:p>
        </p:txBody>
      </p:sp>
      <p:sp>
        <p:nvSpPr>
          <p:cNvPr id="11" name="TextBox 10">
            <a:extLst>
              <a:ext uri="{FF2B5EF4-FFF2-40B4-BE49-F238E27FC236}">
                <a16:creationId xmlns:a16="http://schemas.microsoft.com/office/drawing/2014/main" id="{0EF8DA50-4040-86B8-B310-BE327A432F0B}"/>
              </a:ext>
            </a:extLst>
          </p:cNvPr>
          <p:cNvSpPr txBox="1"/>
          <p:nvPr/>
        </p:nvSpPr>
        <p:spPr>
          <a:xfrm>
            <a:off x="10058861" y="5857953"/>
            <a:ext cx="1913186" cy="600164"/>
          </a:xfrm>
          <a:prstGeom prst="rect">
            <a:avLst/>
          </a:prstGeom>
          <a:noFill/>
        </p:spPr>
        <p:txBody>
          <a:bodyPr wrap="square" rtlCol="0">
            <a:spAutoFit/>
          </a:bodyPr>
          <a:lstStyle/>
          <a:p>
            <a:r>
              <a:rPr lang="en-US" sz="1100" dirty="0"/>
              <a:t>Measurements of Patio and Privacy Wall shown on Proximal Side Wall Diagram</a:t>
            </a:r>
          </a:p>
        </p:txBody>
      </p:sp>
      <p:sp>
        <p:nvSpPr>
          <p:cNvPr id="14" name="Title 1">
            <a:extLst>
              <a:ext uri="{FF2B5EF4-FFF2-40B4-BE49-F238E27FC236}">
                <a16:creationId xmlns:a16="http://schemas.microsoft.com/office/drawing/2014/main" id="{37EFAB35-5262-B9A4-E041-FA45F5004DA5}"/>
              </a:ext>
            </a:extLst>
          </p:cNvPr>
          <p:cNvSpPr txBox="1">
            <a:spLocks/>
          </p:cNvSpPr>
          <p:nvPr/>
        </p:nvSpPr>
        <p:spPr>
          <a:xfrm>
            <a:off x="4974924" y="68098"/>
            <a:ext cx="7136371" cy="12806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latin typeface="Calibri" panose="020F0502020204030204" pitchFamily="34" charset="0"/>
              </a:rPr>
              <a:t>1. Complete drawings with full dimensions (height, width, depth), including window sizes and their dimensions.</a:t>
            </a:r>
            <a:br>
              <a:rPr lang="en-US" sz="1200" dirty="0">
                <a:latin typeface="Calibri" panose="020F0502020204030204" pitchFamily="34" charset="0"/>
              </a:rPr>
            </a:br>
            <a:r>
              <a:rPr lang="en-US" sz="1200" dirty="0">
                <a:latin typeface="Calibri" panose="020F0502020204030204" pitchFamily="34" charset="0"/>
              </a:rPr>
              <a:t>2. A site plan showing the shed, hardscaping, and any other improvements, with measurements</a:t>
            </a:r>
            <a:br>
              <a:rPr lang="en-US" sz="1200" dirty="0">
                <a:latin typeface="Calibri" panose="020F0502020204030204" pitchFamily="34" charset="0"/>
              </a:rPr>
            </a:br>
            <a:r>
              <a:rPr lang="en-US" sz="1200" dirty="0">
                <a:latin typeface="Calibri" panose="020F0502020204030204" pitchFamily="34" charset="0"/>
              </a:rPr>
              <a:t>from the house and property lines.</a:t>
            </a:r>
            <a:br>
              <a:rPr lang="en-US" sz="1200" dirty="0">
                <a:latin typeface="Calibri" panose="020F0502020204030204" pitchFamily="34" charset="0"/>
              </a:rPr>
            </a:br>
            <a:br>
              <a:rPr lang="en-US" sz="1200" dirty="0">
                <a:latin typeface="Calibri" panose="020F0502020204030204" pitchFamily="34" charset="0"/>
              </a:rPr>
            </a:br>
            <a:r>
              <a:rPr lang="en-US" sz="1200" dirty="0">
                <a:latin typeface="Calibri" panose="020F0502020204030204" pitchFamily="34" charset="0"/>
              </a:rPr>
              <a:t>- Lines representative and not to scale / diagram provided for visual perspective</a:t>
            </a:r>
            <a:br>
              <a:rPr lang="en-US" sz="1200" dirty="0">
                <a:latin typeface="Calibri" panose="020F0502020204030204" pitchFamily="34" charset="0"/>
              </a:rPr>
            </a:br>
            <a:r>
              <a:rPr lang="en-US" sz="1200" dirty="0">
                <a:latin typeface="Calibri" panose="020F0502020204030204" pitchFamily="34" charset="0"/>
              </a:rPr>
              <a:t>- Scale represented by measurements</a:t>
            </a:r>
          </a:p>
        </p:txBody>
      </p:sp>
      <p:pic>
        <p:nvPicPr>
          <p:cNvPr id="1026" name="Picture 2" descr="roof pitch and degrees table">
            <a:extLst>
              <a:ext uri="{FF2B5EF4-FFF2-40B4-BE49-F238E27FC236}">
                <a16:creationId xmlns:a16="http://schemas.microsoft.com/office/drawing/2014/main" id="{58ED8EBB-5C77-A3EA-6EB2-3DB1B81EE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28" y="1068138"/>
            <a:ext cx="3415002" cy="235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61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994</TotalTime>
  <Words>5125</Words>
  <Application>Microsoft Office PowerPoint</Application>
  <PresentationFormat>Widescreen</PresentationFormat>
  <Paragraphs>441</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Display</vt:lpstr>
      <vt:lpstr>Arial</vt:lpstr>
      <vt:lpstr>Calibri</vt:lpstr>
      <vt:lpstr>Courier New</vt:lpstr>
      <vt:lpstr>Inter</vt:lpstr>
      <vt:lpstr>source-serif-pro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1. Complete drawings with full dimensions (height, width, depth), including window sizes and their dimensions. 2. A site plan showing the shed, hardscaping, and any other improvements, with measurements from the house and property lines. - Lines representative and not to scale / diagram provided for visual perspective - Scale represented by measurements</vt:lpstr>
      <vt:lpstr>1. Complete drawings with full dimensions (height, width, depth), including window sizes and their dimensions. 2. A site plan showing the shed, hardscaping, and any other improvements, with measurements from the house and property lines. - Lines representative and not to scale / diagram provided for visual perspective - Scale represented by measurements</vt:lpstr>
      <vt:lpstr>PowerPoint Presentation</vt:lpstr>
      <vt:lpstr>1. Complete drawings with full dimensions (height, width, depth), including window sizes and their dimensions. 2. A site plan showing the shed, hardscaping, and any other improvements, with measurements from the house and property lines. 3. A material palette for the shed's siding, roof, and trim, along with details on the windows. - Lines representative and not to scale / diagram provided for visual perspective - Scale represented by measurements</vt:lpstr>
      <vt:lpstr>1. Complete drawings with full dimensions (height, width, depth), including window sizes and their dimensions. 2. A site plan showing the shed, hardscaping, and any other improvements, with measurements from the house and property lines. 3. A material palette for the shed's siding, roof, and trim, along with details on the windows. - Lines representative and not to scale / diagram provided for visual perspective - Scale represented by 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Added on 3/01/2025 in response to HOA questions</vt:lpstr>
      <vt:lpstr>Added on 4/20/2025 in response to HOA deny reasons</vt:lpstr>
      <vt:lpstr>Added on 4/20/2025 in response to HOA deny reasons Response: Deny Reason #1</vt:lpstr>
      <vt:lpstr>Added on 4/20/2025 in response to HOA deny reasons Response: Deny Reason #2</vt:lpstr>
      <vt:lpstr>Added on 4/20/2025 in response to HOA deny reasons Response: Deny Reason #3</vt:lpstr>
      <vt:lpstr>Added on 4/20/2025 in response to HOA deny reasons Response: Deny Reason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Roberts</dc:creator>
  <cp:lastModifiedBy>Scott Roberts</cp:lastModifiedBy>
  <cp:revision>4</cp:revision>
  <dcterms:created xsi:type="dcterms:W3CDTF">2025-01-29T23:45:12Z</dcterms:created>
  <dcterms:modified xsi:type="dcterms:W3CDTF">2025-04-23T20:47:04Z</dcterms:modified>
</cp:coreProperties>
</file>